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62" r:id="rId3"/>
    <p:sldId id="265" r:id="rId4"/>
    <p:sldId id="264" r:id="rId5"/>
    <p:sldId id="266" r:id="rId6"/>
    <p:sldId id="267" r:id="rId7"/>
    <p:sldId id="269" r:id="rId8"/>
  </p:sldIdLst>
  <p:sldSz cx="12192000" cy="6858000"/>
  <p:notesSz cx="7023100" cy="9309100"/>
  <p:defaultTextStyle>
    <a:defPPr rtl="0"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82424" autoAdjust="0"/>
  </p:normalViewPr>
  <p:slideViewPr>
    <p:cSldViewPr snapToGrid="0">
      <p:cViewPr varScale="1">
        <p:scale>
          <a:sx n="109" d="100"/>
          <a:sy n="109" d="100"/>
        </p:scale>
        <p:origin x="4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192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 rtl="0"/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 rtl="0"/>
            <a:fld id="{C00A83AA-CCF1-4566-88A3-CFAAF84FD703}" type="datetime1">
              <a:rPr lang="sv-SE" smtClean="0"/>
              <a:t>2023-10-13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 rtl="0"/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 rtl="0"/>
            <a:fld id="{DA6FC261-E491-4C42-A663-B95247CC46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 rtl="0"/>
            <a:endParaRPr lang="sv-SE" noProof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2D65523-275C-46F6-9DED-73E0A3823A17}" type="datetime1">
              <a:rPr lang="sv-SE" smtClean="0"/>
              <a:pPr/>
              <a:t>2023-10-13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rt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 rtl="0"/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 rtl="0"/>
            <a:fld id="{333E963C-1534-4F8D-B2A7-66D81AA25953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79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sv-SE" smtClean="0"/>
              <a:pPr rtl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9717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sv-SE" smtClean="0"/>
              <a:pPr rtl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5583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sv-SE" smtClean="0"/>
              <a:pPr rtl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2460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sv-SE" smtClean="0"/>
              <a:pPr rtl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8122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sv-SE" smtClean="0"/>
              <a:pPr rtl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8986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sv-SE" smtClean="0"/>
              <a:pPr rtl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191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54955" y="1447800"/>
            <a:ext cx="8825658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9F3FEE-AB8F-43D0-B5F5-4BA2A4BED1CF}" type="datetime1">
              <a:rPr lang="sv-SE" smtClean="0"/>
              <a:t>2023-10-13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/>
              <a:t>Lägg till en sidfot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red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54956" y="4800587"/>
            <a:ext cx="882565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 descr="En tom platshållare för att lägga till en bild. Klicka på platshållaren och markera bilden du vill lägga till.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/>
              <a:t>Klicka på ikonen för att lägga till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AF0B13-4CC0-46C9-AA34-44AC6B404F21}" type="datetime1">
              <a:rPr lang="sv-SE" smtClean="0"/>
              <a:t>2023-10-13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/>
              <a:t>Lägg till en sidfot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1CCB2A-4408-4A5D-8F4E-20BAFCC74E99}" type="datetime1">
              <a:rPr lang="sv-SE" smtClean="0"/>
              <a:t>2023-10-13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/>
              <a:t>Lägg till en sidfot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74801" y="1447800"/>
            <a:ext cx="7999315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rtl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sv-SE" dirty="0"/>
              <a:t>”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9330490" y="2615184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sv-SE" dirty="0"/>
              <a:t>”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A7525E-9F85-4F70-8594-34D6912D29CF}" type="datetime1">
              <a:rPr lang="sv-SE" smtClean="0"/>
              <a:t>2023-10-13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/>
              <a:t>Lägg till en sidfot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54954" y="3124201"/>
            <a:ext cx="8825660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4FFCFA-6F57-474C-A26B-A847912586E0}" type="datetime1">
              <a:rPr lang="sv-SE" smtClean="0"/>
              <a:t>2023-10-13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/>
              <a:t>Lägg till en sidfot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74801" y="1447800"/>
            <a:ext cx="7999315" cy="32766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sv-SE"/>
              <a:t>”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9334033" y="3319272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sv-SE" dirty="0"/>
              <a:t>”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D4C026-6257-42A0-9145-1091B1C61E4B}" type="datetime1">
              <a:rPr lang="sv-SE" smtClean="0"/>
              <a:t>2023-10-13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/>
              <a:t>Lägg till en sidfot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text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rtlCol="0"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979E6C-64FA-45ED-BF17-C31C5A9B6D05}" type="datetime1">
              <a:rPr lang="sv-SE" smtClean="0"/>
              <a:t>2023-10-13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/>
              <a:t>Lägg till en sidfot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sz="4000"/>
            </a:lvl1pPr>
          </a:lstStyle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16" name="Platshållare 3 för text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cxnSp>
        <p:nvCxnSpPr>
          <p:cNvPr id="17" name="Rak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3 för text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cxnSp>
        <p:nvCxnSpPr>
          <p:cNvPr id="18" name="Rak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20" name="Platshållare 3 för text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6476EB-0B5A-46A4-B0CE-6578D2E7E18B}" type="datetime1">
              <a:rPr lang="sv-SE" smtClean="0"/>
              <a:t>2023-10-13</a:t>
            </a:fld>
            <a:endParaRPr lang="sv-SE" dirty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/>
              <a:t>Lägg till en sidfot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k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sz="4000"/>
            </a:lvl1pPr>
          </a:lstStyle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29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5" hasCustomPrompt="1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/>
              <a:t>Klicka på ikonen för att lägga till bild</a:t>
            </a:r>
            <a:endParaRPr lang="sv-SE" dirty="0"/>
          </a:p>
        </p:txBody>
      </p:sp>
      <p:sp>
        <p:nvSpPr>
          <p:cNvPr id="22" name="Platshållare 3 för text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cxnSp>
        <p:nvCxnSpPr>
          <p:cNvPr id="19" name="Rak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30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21" hasCustomPrompt="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/>
              <a:t>Klicka på ikonen för att lägga till bild</a:t>
            </a:r>
            <a:endParaRPr lang="sv-SE" dirty="0"/>
          </a:p>
        </p:txBody>
      </p:sp>
      <p:sp>
        <p:nvSpPr>
          <p:cNvPr id="23" name="Platshållare 3 för text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cxnSp>
        <p:nvCxnSpPr>
          <p:cNvPr id="20" name="Rak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31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22" hasCustomPrompt="1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/>
              <a:t>Klicka på ikonen för att lägga till bild</a:t>
            </a:r>
            <a:endParaRPr lang="sv-SE" dirty="0"/>
          </a:p>
        </p:txBody>
      </p:sp>
      <p:sp>
        <p:nvSpPr>
          <p:cNvPr id="24" name="Platshållare 3 för text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8883B3-F5F6-4965-AA7A-9ACC204A8923}" type="datetime1">
              <a:rPr lang="sv-SE" smtClean="0"/>
              <a:t>2023-10-13</a:t>
            </a:fld>
            <a:endParaRPr lang="sv-SE" dirty="0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/>
              <a:t>Lägg till en sidfot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 anchorCtr="0"/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4B8161-BC51-4998-B682-DFCB55A82BC6}" type="datetime1">
              <a:rPr lang="sv-SE" smtClean="0"/>
              <a:t>2023-10-13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/>
              <a:t>Lägg till en sidfot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 hasCustomPrompt="1"/>
          </p:nvPr>
        </p:nvSpPr>
        <p:spPr>
          <a:xfrm>
            <a:off x="8304212" y="430213"/>
            <a:ext cx="1752601" cy="5826125"/>
          </a:xfrm>
        </p:spPr>
        <p:txBody>
          <a:bodyPr vert="eaVert" rtlCol="0" anchor="b" anchorCtr="0"/>
          <a:lstStyle/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 rtlCol="0"/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6E7D85-DF81-449E-9C39-2CAF6FE5585C}" type="datetime1">
              <a:rPr lang="sv-SE" smtClean="0"/>
              <a:t>2023-10-13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/>
              <a:t>Lägg till en sidfot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CB2AAD-372F-46E9-BFD5-E778101B4BD6}" type="datetime1">
              <a:rPr lang="sv-SE" smtClean="0"/>
              <a:t>2023-10-13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/>
              <a:t>Lägg till en sidfot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54956" y="2861733"/>
            <a:ext cx="8825657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3E7499-EA28-49EF-95AA-951572F26AA5}" type="datetime1">
              <a:rPr lang="sv-SE" smtClean="0"/>
              <a:t>2023-10-13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/>
              <a:t>Lägg till en sidfot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3350C0-C00B-48E6-981D-C97C35BB2469}" type="datetime1">
              <a:rPr lang="sv-SE" smtClean="0"/>
              <a:t>2023-10-13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/>
              <a:t>Lägg till en sidfot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E33000-2A27-4F58-9F95-F8C9D9A91CCB}" type="datetime1">
              <a:rPr lang="sv-SE" smtClean="0"/>
              <a:t>2023-10-13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/>
              <a:t>Lägg till en sidfot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B4EEA4-D5FF-482C-B833-8930011BA879}" type="datetime1">
              <a:rPr lang="sv-SE" smtClean="0"/>
              <a:t>2023-10-13</a:t>
            </a:fld>
            <a:endParaRPr lang="sv-SE" dirty="0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/>
              <a:t>Lägg till en sidfot</a:t>
            </a:r>
            <a:endParaRPr lang="sv-SE" dirty="0"/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C235A0-550A-4682-A6C7-C16003F16B9C}" type="datetime1">
              <a:rPr lang="sv-SE" smtClean="0"/>
              <a:t>2023-10-13</a:t>
            </a:fld>
            <a:endParaRPr lang="sv-SE" dirty="0"/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/>
              <a:t>Lägg till en sidfot</a:t>
            </a:r>
            <a:endParaRPr lang="sv-SE" dirty="0"/>
          </a:p>
        </p:txBody>
      </p:sp>
      <p:sp>
        <p:nvSpPr>
          <p:cNvPr id="6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54953" y="1447800"/>
            <a:ext cx="3401064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FF00CE-BBD7-4BD3-80A7-68AC6CEBC732}" type="datetime1">
              <a:rPr lang="sv-SE" smtClean="0"/>
              <a:t>2023-10-13</a:t>
            </a:fld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/>
              <a:t>Lägg till en sidfot</a:t>
            </a:r>
            <a:endParaRPr lang="sv-SE" dirty="0"/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153907" y="1854192"/>
            <a:ext cx="5092906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 descr="En tom platshållare för att lägga till en bild. Klicka på platshållaren och markera bilden du vill lägga till."/>
          <p:cNvSpPr>
            <a:spLocks noGrp="1"/>
          </p:cNvSpPr>
          <p:nvPr>
            <p:ph type="pic" idx="1" hasCustomPrompt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/>
              <a:t>Klicka på ikonen för att lägga till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3CC642-2589-46E6-8BDA-3515F15FC8D3}" type="datetime1">
              <a:rPr lang="sv-SE" smtClean="0"/>
              <a:t>2023-10-13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/>
              <a:t>Lägg till en sidfot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Ellips 16"/>
          <p:cNvSpPr/>
          <p:nvPr userDrawn="1"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dirty="0"/>
          </a:p>
        </p:txBody>
      </p:sp>
      <p:pic>
        <p:nvPicPr>
          <p:cNvPr id="18" name="Bild 17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Platshållare 1 för rubrik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rtl="0"/>
            <a:fld id="{718C528A-F991-459D-A51D-D726F18576B5}" type="datetime1">
              <a:rPr lang="sv-SE" smtClean="0"/>
              <a:t>2023-10-13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sv-SE"/>
              <a:t>Lägg till en sidfot</a:t>
            </a:r>
            <a:endParaRPr lang="sv-SE" dirty="0"/>
          </a:p>
        </p:txBody>
      </p:sp>
      <p:sp>
        <p:nvSpPr>
          <p:cNvPr id="14" name="Rektangulär 13"/>
          <p:cNvSpPr/>
          <p:nvPr userDrawn="1"/>
        </p:nvSpPr>
        <p:spPr bwMode="blackWhite"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sv-SE" smtClean="0"/>
              <a:t>‹#›</a:t>
            </a:fld>
            <a:endParaRPr lang="sv-SE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564646" y="463952"/>
            <a:ext cx="5653273" cy="4617334"/>
          </a:xfrm>
        </p:spPr>
        <p:txBody>
          <a:bodyPr rtlCol="0"/>
          <a:lstStyle/>
          <a:p>
            <a:pPr rtl="0"/>
            <a:r>
              <a:rPr lang="sv-SE" sz="8000" dirty="0"/>
              <a:t>Gym </a:t>
            </a:r>
            <a:r>
              <a:rPr lang="sv-SE" sz="8000" dirty="0" err="1"/>
              <a:t>pricelist</a:t>
            </a:r>
            <a:endParaRPr lang="sv-SE" sz="8000" dirty="0"/>
          </a:p>
        </p:txBody>
      </p:sp>
      <p:pic>
        <p:nvPicPr>
          <p:cNvPr id="7" name="Bildobjekt 6" descr="En bild som visar Teckensnitt, logotyp, Grafik, symbol&#10;&#10;Automatiskt genererad beskrivning">
            <a:extLst>
              <a:ext uri="{FF2B5EF4-FFF2-40B4-BE49-F238E27FC236}">
                <a16:creationId xmlns:a16="http://schemas.microsoft.com/office/drawing/2014/main" id="{521D0874-E0E6-F647-3000-8DDBD27D3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074" y="662174"/>
            <a:ext cx="5487166" cy="54871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 err="1"/>
              <a:t>Membership</a:t>
            </a:r>
            <a:r>
              <a:rPr lang="sv-SE" dirty="0"/>
              <a:t> deals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520397" y="1586133"/>
            <a:ext cx="8786441" cy="4819149"/>
          </a:xfrm>
        </p:spPr>
        <p:txBody>
          <a:bodyPr rtlCol="0">
            <a:normAutofit fontScale="85000" lnSpcReduction="20000"/>
          </a:bodyPr>
          <a:lstStyle/>
          <a:p>
            <a:pPr rtl="0">
              <a:buClr>
                <a:srgbClr val="00B050"/>
              </a:buClr>
            </a:pPr>
            <a:r>
              <a:rPr lang="sv-SE" sz="2100" dirty="0"/>
              <a:t>8 </a:t>
            </a:r>
            <a:r>
              <a:rPr lang="sv-SE" sz="2100" dirty="0" err="1"/>
              <a:t>classes</a:t>
            </a:r>
            <a:r>
              <a:rPr lang="sv-SE" sz="2100" dirty="0"/>
              <a:t> 	</a:t>
            </a:r>
          </a:p>
          <a:p>
            <a:pPr rtl="0">
              <a:buClr>
                <a:srgbClr val="00B050"/>
              </a:buClr>
            </a:pPr>
            <a:r>
              <a:rPr lang="sv-SE" sz="2100" dirty="0"/>
              <a:t>10 </a:t>
            </a:r>
            <a:r>
              <a:rPr lang="sv-SE" sz="2100" dirty="0" err="1"/>
              <a:t>classes</a:t>
            </a:r>
            <a:r>
              <a:rPr lang="sv-SE" sz="2100" dirty="0"/>
              <a:t> </a:t>
            </a:r>
          </a:p>
          <a:p>
            <a:pPr rtl="0">
              <a:buClr>
                <a:srgbClr val="00B050"/>
              </a:buClr>
            </a:pPr>
            <a:r>
              <a:rPr lang="sv-SE" sz="2100" dirty="0"/>
              <a:t>16 </a:t>
            </a:r>
            <a:r>
              <a:rPr lang="sv-SE" sz="2100" dirty="0" err="1"/>
              <a:t>classes</a:t>
            </a:r>
            <a:r>
              <a:rPr lang="sv-SE" sz="2100" dirty="0"/>
              <a:t> </a:t>
            </a:r>
            <a:r>
              <a:rPr lang="sv-SE" sz="2100" dirty="0">
                <a:solidFill>
                  <a:srgbClr val="00B050"/>
                </a:solidFill>
              </a:rPr>
              <a:t>(</a:t>
            </a:r>
            <a:r>
              <a:rPr lang="sv-SE" sz="2100" dirty="0" err="1">
                <a:solidFill>
                  <a:srgbClr val="00B050"/>
                </a:solidFill>
              </a:rPr>
              <a:t>includes</a:t>
            </a:r>
            <a:r>
              <a:rPr lang="sv-SE" sz="2100" dirty="0">
                <a:solidFill>
                  <a:srgbClr val="00B050"/>
                </a:solidFill>
              </a:rPr>
              <a:t> 1 PT </a:t>
            </a:r>
            <a:r>
              <a:rPr lang="sv-SE" sz="2100" dirty="0" err="1">
                <a:solidFill>
                  <a:srgbClr val="00B050"/>
                </a:solidFill>
              </a:rPr>
              <a:t>hour</a:t>
            </a:r>
            <a:r>
              <a:rPr lang="sv-SE" sz="2100" dirty="0">
                <a:solidFill>
                  <a:srgbClr val="00B050"/>
                </a:solidFill>
              </a:rPr>
              <a:t>/</a:t>
            </a:r>
            <a:r>
              <a:rPr lang="sv-SE" sz="2100" dirty="0" err="1">
                <a:solidFill>
                  <a:srgbClr val="00B050"/>
                </a:solidFill>
              </a:rPr>
              <a:t>month</a:t>
            </a:r>
            <a:r>
              <a:rPr lang="sv-SE" sz="2100" dirty="0">
                <a:solidFill>
                  <a:srgbClr val="00B050"/>
                </a:solidFill>
              </a:rPr>
              <a:t> bonus) </a:t>
            </a:r>
          </a:p>
          <a:p>
            <a:pPr rtl="0">
              <a:buClr>
                <a:srgbClr val="00B050"/>
              </a:buClr>
            </a:pPr>
            <a:r>
              <a:rPr lang="sv-SE" sz="2100" dirty="0" err="1"/>
              <a:t>Unlimited</a:t>
            </a:r>
            <a:r>
              <a:rPr lang="sv-SE" sz="2100" dirty="0"/>
              <a:t> </a:t>
            </a:r>
            <a:r>
              <a:rPr lang="sv-SE" sz="2100" dirty="0" err="1"/>
              <a:t>classes</a:t>
            </a:r>
            <a:r>
              <a:rPr lang="sv-SE" sz="2100" dirty="0"/>
              <a:t> </a:t>
            </a:r>
            <a:r>
              <a:rPr lang="sv-SE" sz="2100" dirty="0">
                <a:solidFill>
                  <a:srgbClr val="00B050"/>
                </a:solidFill>
              </a:rPr>
              <a:t>(</a:t>
            </a:r>
            <a:r>
              <a:rPr lang="sv-SE" sz="2100" dirty="0" err="1">
                <a:solidFill>
                  <a:srgbClr val="00B050"/>
                </a:solidFill>
              </a:rPr>
              <a:t>includes</a:t>
            </a:r>
            <a:r>
              <a:rPr lang="sv-SE" sz="2100" dirty="0">
                <a:solidFill>
                  <a:srgbClr val="00B050"/>
                </a:solidFill>
              </a:rPr>
              <a:t> 1 PT </a:t>
            </a:r>
            <a:r>
              <a:rPr lang="sv-SE" sz="2100" dirty="0" err="1">
                <a:solidFill>
                  <a:srgbClr val="00B050"/>
                </a:solidFill>
              </a:rPr>
              <a:t>hour</a:t>
            </a:r>
            <a:r>
              <a:rPr lang="sv-SE" sz="2100" dirty="0">
                <a:solidFill>
                  <a:srgbClr val="00B050"/>
                </a:solidFill>
              </a:rPr>
              <a:t>/</a:t>
            </a:r>
            <a:r>
              <a:rPr lang="sv-SE" sz="2100" dirty="0" err="1">
                <a:solidFill>
                  <a:srgbClr val="00B050"/>
                </a:solidFill>
              </a:rPr>
              <a:t>month</a:t>
            </a:r>
            <a:r>
              <a:rPr lang="sv-SE" sz="2100" dirty="0">
                <a:solidFill>
                  <a:srgbClr val="00B050"/>
                </a:solidFill>
              </a:rPr>
              <a:t> bonus)</a:t>
            </a:r>
          </a:p>
          <a:p>
            <a:pPr marL="0" indent="0" rtl="0">
              <a:buNone/>
            </a:pPr>
            <a:endParaRPr lang="sv-SE" sz="1800" dirty="0"/>
          </a:p>
          <a:p>
            <a:pPr marL="0" indent="0" rtl="0">
              <a:buClr>
                <a:srgbClr val="00B050"/>
              </a:buClr>
              <a:buNone/>
            </a:pPr>
            <a:r>
              <a:rPr lang="sv-SE" sz="2200" b="1" dirty="0"/>
              <a:t> </a:t>
            </a:r>
            <a:r>
              <a:rPr lang="sv-SE" sz="2600" dirty="0"/>
              <a:t>Special </a:t>
            </a:r>
            <a:r>
              <a:rPr lang="sv-SE" sz="2600" dirty="0" err="1"/>
              <a:t>packaged</a:t>
            </a:r>
            <a:r>
              <a:rPr lang="sv-SE" sz="2600" dirty="0"/>
              <a:t> deals</a:t>
            </a:r>
          </a:p>
          <a:p>
            <a:pPr rtl="0">
              <a:buClr>
                <a:srgbClr val="00B050"/>
              </a:buClr>
            </a:pPr>
            <a:r>
              <a:rPr lang="sv-SE" sz="2100" dirty="0"/>
              <a:t>4 </a:t>
            </a:r>
            <a:r>
              <a:rPr lang="sv-SE" sz="2100" dirty="0" err="1"/>
              <a:t>classes</a:t>
            </a:r>
            <a:r>
              <a:rPr lang="sv-SE" sz="2100" dirty="0"/>
              <a:t> + 4 PT </a:t>
            </a:r>
            <a:r>
              <a:rPr lang="sv-SE" sz="2100" dirty="0" err="1"/>
              <a:t>hours</a:t>
            </a:r>
            <a:r>
              <a:rPr lang="sv-SE" sz="2100" dirty="0"/>
              <a:t>/</a:t>
            </a:r>
            <a:r>
              <a:rPr lang="sv-SE" sz="2100" dirty="0" err="1"/>
              <a:t>month</a:t>
            </a:r>
            <a:endParaRPr lang="sv-SE" sz="2100" dirty="0"/>
          </a:p>
          <a:p>
            <a:pPr rtl="0">
              <a:buClr>
                <a:srgbClr val="00B050"/>
              </a:buClr>
            </a:pPr>
            <a:r>
              <a:rPr lang="sv-SE" sz="2100" dirty="0"/>
              <a:t>8 </a:t>
            </a:r>
            <a:r>
              <a:rPr lang="sv-SE" sz="2100" dirty="0" err="1"/>
              <a:t>classes</a:t>
            </a:r>
            <a:r>
              <a:rPr lang="sv-SE" sz="2100" dirty="0"/>
              <a:t> + 4 PT </a:t>
            </a:r>
            <a:r>
              <a:rPr lang="sv-SE" sz="2100" dirty="0" err="1"/>
              <a:t>hours</a:t>
            </a:r>
            <a:r>
              <a:rPr lang="sv-SE" sz="2100" dirty="0"/>
              <a:t>/</a:t>
            </a:r>
            <a:r>
              <a:rPr lang="sv-SE" sz="2100" dirty="0" err="1"/>
              <a:t>month</a:t>
            </a:r>
            <a:endParaRPr lang="sv-SE" sz="2100" dirty="0"/>
          </a:p>
          <a:p>
            <a:pPr rtl="0">
              <a:buClr>
                <a:srgbClr val="00B050"/>
              </a:buClr>
            </a:pPr>
            <a:r>
              <a:rPr lang="sv-SE" sz="2100" dirty="0" err="1"/>
              <a:t>Unlimited</a:t>
            </a:r>
            <a:r>
              <a:rPr lang="sv-SE" sz="2100" dirty="0"/>
              <a:t> </a:t>
            </a:r>
            <a:r>
              <a:rPr lang="sv-SE" sz="2100" dirty="0" err="1"/>
              <a:t>classes</a:t>
            </a:r>
            <a:r>
              <a:rPr lang="sv-SE" sz="2100" dirty="0"/>
              <a:t> + 4 PT </a:t>
            </a:r>
            <a:r>
              <a:rPr lang="sv-SE" sz="2100" dirty="0" err="1"/>
              <a:t>hours</a:t>
            </a:r>
            <a:r>
              <a:rPr lang="sv-SE" sz="2100" dirty="0"/>
              <a:t> /</a:t>
            </a:r>
            <a:r>
              <a:rPr lang="sv-SE" sz="2100" dirty="0" err="1"/>
              <a:t>month</a:t>
            </a:r>
            <a:r>
              <a:rPr lang="sv-SE" sz="2100" dirty="0"/>
              <a:t> </a:t>
            </a:r>
          </a:p>
          <a:p>
            <a:pPr rtl="0">
              <a:buClr>
                <a:srgbClr val="00B050"/>
              </a:buClr>
            </a:pPr>
            <a:r>
              <a:rPr lang="sv-SE" sz="2100" dirty="0"/>
              <a:t>1 PT </a:t>
            </a:r>
            <a:r>
              <a:rPr lang="sv-SE" sz="2100" dirty="0" err="1"/>
              <a:t>hour</a:t>
            </a:r>
            <a:r>
              <a:rPr lang="sv-SE" sz="2100" dirty="0"/>
              <a:t>/</a:t>
            </a:r>
            <a:r>
              <a:rPr lang="sv-SE" sz="2100" dirty="0" err="1"/>
              <a:t>month</a:t>
            </a:r>
            <a:r>
              <a:rPr lang="sv-SE" sz="2100" dirty="0"/>
              <a:t> + </a:t>
            </a:r>
            <a:r>
              <a:rPr lang="sv-SE" sz="2100" dirty="0" err="1"/>
              <a:t>free</a:t>
            </a:r>
            <a:r>
              <a:rPr lang="sv-SE" sz="2100" dirty="0"/>
              <a:t> gym access </a:t>
            </a:r>
            <a:r>
              <a:rPr lang="sv-SE" sz="2100" dirty="0" err="1"/>
              <a:t>limited</a:t>
            </a:r>
            <a:r>
              <a:rPr lang="sv-SE" sz="2100" dirty="0"/>
              <a:t> </a:t>
            </a:r>
            <a:r>
              <a:rPr lang="sv-SE" sz="2100" dirty="0" err="1"/>
              <a:t>times</a:t>
            </a:r>
            <a:endParaRPr lang="sv-SE" sz="2100" dirty="0"/>
          </a:p>
          <a:p>
            <a:pPr rtl="0">
              <a:buClr>
                <a:srgbClr val="00B050"/>
              </a:buClr>
            </a:pPr>
            <a:r>
              <a:rPr lang="sv-SE" sz="2100" dirty="0"/>
              <a:t>4 PT </a:t>
            </a:r>
            <a:r>
              <a:rPr lang="sv-SE" sz="2100" dirty="0" err="1"/>
              <a:t>hours</a:t>
            </a:r>
            <a:r>
              <a:rPr lang="sv-SE" sz="2100" dirty="0"/>
              <a:t>/</a:t>
            </a:r>
            <a:r>
              <a:rPr lang="sv-SE" sz="2100" dirty="0" err="1"/>
              <a:t>month</a:t>
            </a:r>
            <a:r>
              <a:rPr lang="sv-SE" sz="2100" dirty="0"/>
              <a:t> + </a:t>
            </a:r>
            <a:r>
              <a:rPr lang="sv-SE" sz="2100" dirty="0" err="1"/>
              <a:t>free</a:t>
            </a:r>
            <a:r>
              <a:rPr lang="sv-SE" sz="2100" dirty="0"/>
              <a:t> gym access </a:t>
            </a:r>
            <a:r>
              <a:rPr lang="sv-SE" sz="2100" dirty="0" err="1"/>
              <a:t>limited</a:t>
            </a:r>
            <a:r>
              <a:rPr lang="sv-SE" sz="2100" dirty="0"/>
              <a:t> </a:t>
            </a:r>
            <a:r>
              <a:rPr lang="sv-SE" sz="2100" dirty="0" err="1"/>
              <a:t>times</a:t>
            </a:r>
            <a:endParaRPr lang="sv-SE" sz="2100" dirty="0"/>
          </a:p>
          <a:p>
            <a:pPr rtl="0"/>
            <a:endParaRPr lang="sv-SE" sz="1800" dirty="0"/>
          </a:p>
          <a:p>
            <a:pPr marL="0" indent="0" rtl="0">
              <a:buNone/>
            </a:pPr>
            <a:r>
              <a:rPr lang="sv-SE" sz="1900" i="1" dirty="0" err="1">
                <a:solidFill>
                  <a:srgbClr val="00B050"/>
                </a:solidFill>
              </a:rPr>
              <a:t>Pay</a:t>
            </a:r>
            <a:r>
              <a:rPr lang="sv-SE" sz="1900" i="1" dirty="0">
                <a:solidFill>
                  <a:srgbClr val="00B050"/>
                </a:solidFill>
              </a:rPr>
              <a:t> 1 </a:t>
            </a:r>
            <a:r>
              <a:rPr lang="sv-SE" sz="1900" i="1" dirty="0" err="1">
                <a:solidFill>
                  <a:srgbClr val="00B050"/>
                </a:solidFill>
              </a:rPr>
              <a:t>year</a:t>
            </a:r>
            <a:r>
              <a:rPr lang="sv-SE" sz="1900" i="1" dirty="0">
                <a:solidFill>
                  <a:srgbClr val="00B050"/>
                </a:solidFill>
              </a:rPr>
              <a:t> at </a:t>
            </a:r>
            <a:r>
              <a:rPr lang="sv-SE" sz="1900" i="1" dirty="0" err="1">
                <a:solidFill>
                  <a:srgbClr val="00B050"/>
                </a:solidFill>
              </a:rPr>
              <a:t>once</a:t>
            </a:r>
            <a:r>
              <a:rPr lang="sv-SE" sz="1900" i="1" dirty="0">
                <a:solidFill>
                  <a:srgbClr val="00B050"/>
                </a:solidFill>
              </a:rPr>
              <a:t> and get 10 % off </a:t>
            </a:r>
          </a:p>
          <a:p>
            <a:pPr marL="0" indent="0" rtl="0">
              <a:buNone/>
            </a:pPr>
            <a:r>
              <a:rPr lang="sv-SE" sz="1900" i="1" dirty="0">
                <a:solidFill>
                  <a:srgbClr val="00B050"/>
                </a:solidFill>
              </a:rPr>
              <a:t>as a </a:t>
            </a:r>
            <a:r>
              <a:rPr lang="sv-SE" sz="1900" i="1" dirty="0" err="1">
                <a:solidFill>
                  <a:srgbClr val="00B050"/>
                </a:solidFill>
              </a:rPr>
              <a:t>member</a:t>
            </a:r>
            <a:r>
              <a:rPr lang="sv-SE" sz="1900" i="1" dirty="0">
                <a:solidFill>
                  <a:srgbClr val="00B050"/>
                </a:solidFill>
              </a:rPr>
              <a:t> </a:t>
            </a:r>
            <a:r>
              <a:rPr lang="sv-SE" sz="1900" i="1" dirty="0" err="1">
                <a:solidFill>
                  <a:srgbClr val="00B050"/>
                </a:solidFill>
              </a:rPr>
              <a:t>you’ll</a:t>
            </a:r>
            <a:r>
              <a:rPr lang="sv-SE" sz="1900" i="1" dirty="0">
                <a:solidFill>
                  <a:srgbClr val="00B050"/>
                </a:solidFill>
              </a:rPr>
              <a:t> </a:t>
            </a:r>
            <a:r>
              <a:rPr lang="sv-SE" sz="1900" i="1" dirty="0" err="1">
                <a:solidFill>
                  <a:srgbClr val="00B050"/>
                </a:solidFill>
              </a:rPr>
              <a:t>also</a:t>
            </a:r>
            <a:r>
              <a:rPr lang="sv-SE" sz="1900" i="1" dirty="0">
                <a:solidFill>
                  <a:srgbClr val="00B050"/>
                </a:solidFill>
              </a:rPr>
              <a:t> get 20 % off on all extra </a:t>
            </a:r>
            <a:r>
              <a:rPr lang="sv-SE" sz="1900" i="1" dirty="0" err="1">
                <a:solidFill>
                  <a:srgbClr val="00B050"/>
                </a:solidFill>
              </a:rPr>
              <a:t>credit</a:t>
            </a:r>
            <a:r>
              <a:rPr lang="sv-SE" sz="1900" i="1" dirty="0">
                <a:solidFill>
                  <a:srgbClr val="00B050"/>
                </a:solidFill>
              </a:rPr>
              <a:t> </a:t>
            </a:r>
            <a:r>
              <a:rPr lang="sv-SE" sz="1900" i="1" dirty="0" err="1">
                <a:solidFill>
                  <a:srgbClr val="00B050"/>
                </a:solidFill>
              </a:rPr>
              <a:t>purchase</a:t>
            </a:r>
            <a:r>
              <a:rPr lang="sv-SE" sz="1900" i="1" dirty="0">
                <a:solidFill>
                  <a:srgbClr val="00B050"/>
                </a:solidFill>
              </a:rPr>
              <a:t> </a:t>
            </a:r>
          </a:p>
          <a:p>
            <a:pPr marL="0" indent="0" rtl="0">
              <a:buNone/>
            </a:pPr>
            <a:endParaRPr lang="sv-SE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Platshållare för innehåll 4">
            <a:extLst>
              <a:ext uri="{FF2B5EF4-FFF2-40B4-BE49-F238E27FC236}">
                <a16:creationId xmlns:a16="http://schemas.microsoft.com/office/drawing/2014/main" id="{D1F12C2F-90F5-9399-1F7C-8648E6515992}"/>
              </a:ext>
            </a:extLst>
          </p:cNvPr>
          <p:cNvSpPr txBox="1">
            <a:spLocks/>
          </p:cNvSpPr>
          <p:nvPr/>
        </p:nvSpPr>
        <p:spPr>
          <a:xfrm>
            <a:off x="7238023" y="1479061"/>
            <a:ext cx="3863394" cy="1713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sv-SE" sz="1800" dirty="0"/>
              <a:t>1 500 sek/</a:t>
            </a:r>
            <a:r>
              <a:rPr lang="sv-SE" sz="1800" dirty="0" err="1"/>
              <a:t>month</a:t>
            </a:r>
            <a:r>
              <a:rPr lang="sv-SE" sz="1800" dirty="0"/>
              <a:t> 	</a:t>
            </a:r>
          </a:p>
          <a:p>
            <a:pPr marL="0" indent="0">
              <a:buNone/>
            </a:pPr>
            <a:r>
              <a:rPr lang="sv-SE" sz="1800" dirty="0"/>
              <a:t>2 000 sek/</a:t>
            </a:r>
            <a:r>
              <a:rPr lang="sv-SE" sz="1800" dirty="0" err="1"/>
              <a:t>month</a:t>
            </a:r>
            <a:endParaRPr lang="sv-SE" sz="1800" dirty="0"/>
          </a:p>
          <a:p>
            <a:pPr marL="0" indent="0">
              <a:buNone/>
            </a:pPr>
            <a:r>
              <a:rPr lang="sv-SE" sz="1800" dirty="0"/>
              <a:t>2 500 sek/</a:t>
            </a:r>
            <a:r>
              <a:rPr lang="sv-SE" sz="1800" dirty="0" err="1"/>
              <a:t>month</a:t>
            </a:r>
            <a:endParaRPr lang="sv-SE" sz="1800" dirty="0"/>
          </a:p>
          <a:p>
            <a:pPr marL="0" indent="0">
              <a:buNone/>
            </a:pPr>
            <a:r>
              <a:rPr lang="sv-SE" sz="1800" dirty="0"/>
              <a:t>3 000 sek/</a:t>
            </a:r>
            <a:r>
              <a:rPr lang="sv-SE" sz="1800" dirty="0" err="1"/>
              <a:t>month</a:t>
            </a:r>
            <a:endParaRPr lang="sv-SE" sz="1800" dirty="0"/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3" name="Platshållare för innehåll 4">
            <a:extLst>
              <a:ext uri="{FF2B5EF4-FFF2-40B4-BE49-F238E27FC236}">
                <a16:creationId xmlns:a16="http://schemas.microsoft.com/office/drawing/2014/main" id="{72AEE075-CFF6-472E-265F-FC19B6CCF5F6}"/>
              </a:ext>
            </a:extLst>
          </p:cNvPr>
          <p:cNvSpPr txBox="1">
            <a:spLocks/>
          </p:cNvSpPr>
          <p:nvPr/>
        </p:nvSpPr>
        <p:spPr>
          <a:xfrm>
            <a:off x="7263878" y="3429000"/>
            <a:ext cx="3619554" cy="3465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sv-SE" sz="1800" dirty="0"/>
              <a:t>3 900 sek/</a:t>
            </a:r>
            <a:r>
              <a:rPr lang="sv-SE" sz="1800" dirty="0" err="1"/>
              <a:t>month</a:t>
            </a:r>
            <a:endParaRPr lang="sv-SE" sz="1800" dirty="0"/>
          </a:p>
          <a:p>
            <a:pPr marL="0" indent="0">
              <a:buNone/>
            </a:pPr>
            <a:r>
              <a:rPr lang="sv-SE" sz="1800" dirty="0"/>
              <a:t>4 900 sek/</a:t>
            </a:r>
            <a:r>
              <a:rPr lang="sv-SE" sz="1800" dirty="0" err="1"/>
              <a:t>month</a:t>
            </a:r>
            <a:endParaRPr lang="sv-SE" sz="1800" dirty="0"/>
          </a:p>
          <a:p>
            <a:pPr marL="0" indent="0">
              <a:buNone/>
            </a:pPr>
            <a:r>
              <a:rPr lang="sv-SE" sz="1800" dirty="0"/>
              <a:t>6000 sek/</a:t>
            </a:r>
            <a:r>
              <a:rPr lang="sv-SE" sz="1800" dirty="0" err="1"/>
              <a:t>month</a:t>
            </a:r>
            <a:endParaRPr lang="sv-SE" sz="1800" dirty="0"/>
          </a:p>
          <a:p>
            <a:pPr marL="0" indent="0">
              <a:buNone/>
            </a:pPr>
            <a:r>
              <a:rPr lang="sv-SE" sz="1800" dirty="0"/>
              <a:t>2 000 sek/</a:t>
            </a:r>
            <a:r>
              <a:rPr lang="sv-SE" sz="1800" dirty="0" err="1"/>
              <a:t>month</a:t>
            </a:r>
            <a:endParaRPr lang="sv-SE" sz="1800" dirty="0"/>
          </a:p>
          <a:p>
            <a:pPr marL="0" indent="0">
              <a:buNone/>
            </a:pPr>
            <a:r>
              <a:rPr lang="sv-SE" sz="1800" dirty="0"/>
              <a:t>3500 sek/</a:t>
            </a:r>
            <a:r>
              <a:rPr lang="sv-SE" sz="1800" dirty="0" err="1"/>
              <a:t>month</a:t>
            </a:r>
            <a:endParaRPr lang="sv-SE" sz="18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744D3A-7E0D-6A9E-7B23-61F622331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297" y="192863"/>
            <a:ext cx="192024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9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Class </a:t>
            </a:r>
            <a:r>
              <a:rPr lang="sv-SE" dirty="0" err="1"/>
              <a:t>training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646111" y="1586133"/>
            <a:ext cx="3359272" cy="4819149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1 Credit</a:t>
            </a:r>
          </a:p>
          <a:p>
            <a:pPr rtl="0"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5 Credit</a:t>
            </a:r>
          </a:p>
          <a:p>
            <a:pPr rtl="0"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10 Credit</a:t>
            </a:r>
          </a:p>
          <a:p>
            <a:pPr rtl="0"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20 Credit</a:t>
            </a:r>
          </a:p>
          <a:p>
            <a:pPr rtl="0"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30 Credit</a:t>
            </a:r>
          </a:p>
          <a:p>
            <a:pPr rtl="0"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50 Credit</a:t>
            </a:r>
          </a:p>
        </p:txBody>
      </p:sp>
      <p:sp>
        <p:nvSpPr>
          <p:cNvPr id="6" name="Platshållare för innehåll 4">
            <a:extLst>
              <a:ext uri="{FF2B5EF4-FFF2-40B4-BE49-F238E27FC236}">
                <a16:creationId xmlns:a16="http://schemas.microsoft.com/office/drawing/2014/main" id="{D1F12C2F-90F5-9399-1F7C-8648E6515992}"/>
              </a:ext>
            </a:extLst>
          </p:cNvPr>
          <p:cNvSpPr txBox="1">
            <a:spLocks/>
          </p:cNvSpPr>
          <p:nvPr/>
        </p:nvSpPr>
        <p:spPr>
          <a:xfrm>
            <a:off x="3684200" y="1773531"/>
            <a:ext cx="3619554" cy="3465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endParaRPr lang="sv-SE" sz="1800" dirty="0"/>
          </a:p>
        </p:txBody>
      </p:sp>
      <p:sp>
        <p:nvSpPr>
          <p:cNvPr id="10" name="Platshållare för innehåll 4">
            <a:extLst>
              <a:ext uri="{FF2B5EF4-FFF2-40B4-BE49-F238E27FC236}">
                <a16:creationId xmlns:a16="http://schemas.microsoft.com/office/drawing/2014/main" id="{E5B50EFD-3A6C-841F-3C8B-BA81BEA2B5FE}"/>
              </a:ext>
            </a:extLst>
          </p:cNvPr>
          <p:cNvSpPr txBox="1">
            <a:spLocks/>
          </p:cNvSpPr>
          <p:nvPr/>
        </p:nvSpPr>
        <p:spPr>
          <a:xfrm>
            <a:off x="2697604" y="1625108"/>
            <a:ext cx="6657643" cy="4819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sv-SE" dirty="0"/>
              <a:t>320 sek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/>
              <a:t>1 500 sek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/>
              <a:t>2 800 sek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/>
              <a:t>5 000 sek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/>
              <a:t>7 500 sek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/>
              <a:t>11 000 sek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D53BEDC7-120E-EEB6-F77F-64E9930B8AA2}"/>
              </a:ext>
            </a:extLst>
          </p:cNvPr>
          <p:cNvSpPr txBox="1">
            <a:spLocks/>
          </p:cNvSpPr>
          <p:nvPr/>
        </p:nvSpPr>
        <p:spPr>
          <a:xfrm>
            <a:off x="6031134" y="51658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dirty="0"/>
              <a:t>PT </a:t>
            </a:r>
            <a:r>
              <a:rPr lang="sv-SE" dirty="0" err="1"/>
              <a:t>training</a:t>
            </a:r>
            <a:endParaRPr lang="sv-SE" dirty="0"/>
          </a:p>
        </p:txBody>
      </p:sp>
      <p:sp>
        <p:nvSpPr>
          <p:cNvPr id="15" name="Platshållare för innehåll 4">
            <a:extLst>
              <a:ext uri="{FF2B5EF4-FFF2-40B4-BE49-F238E27FC236}">
                <a16:creationId xmlns:a16="http://schemas.microsoft.com/office/drawing/2014/main" id="{BEB0634D-F094-9620-FB85-EAB7B0A44727}"/>
              </a:ext>
            </a:extLst>
          </p:cNvPr>
          <p:cNvSpPr txBox="1">
            <a:spLocks/>
          </p:cNvSpPr>
          <p:nvPr/>
        </p:nvSpPr>
        <p:spPr>
          <a:xfrm>
            <a:off x="6079037" y="1625108"/>
            <a:ext cx="4664783" cy="5067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1 Credit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5 Credit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10 Credit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20 Credit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30 Credit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50 Credit</a:t>
            </a:r>
          </a:p>
        </p:txBody>
      </p:sp>
      <p:sp>
        <p:nvSpPr>
          <p:cNvPr id="16" name="Platshållare för innehåll 4">
            <a:extLst>
              <a:ext uri="{FF2B5EF4-FFF2-40B4-BE49-F238E27FC236}">
                <a16:creationId xmlns:a16="http://schemas.microsoft.com/office/drawing/2014/main" id="{0A3FF47B-20F1-3B9B-2672-634E9FA3A009}"/>
              </a:ext>
            </a:extLst>
          </p:cNvPr>
          <p:cNvSpPr txBox="1">
            <a:spLocks/>
          </p:cNvSpPr>
          <p:nvPr/>
        </p:nvSpPr>
        <p:spPr>
          <a:xfrm>
            <a:off x="8320077" y="1654997"/>
            <a:ext cx="1842459" cy="4785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sv-SE" dirty="0"/>
              <a:t>1 200 sek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/>
              <a:t>5 800 sek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/>
              <a:t>11 000 sek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/>
              <a:t>20 000 sek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/>
              <a:t>28 000 sek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/>
              <a:t>40 000 sek</a:t>
            </a:r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A2E539B2-706B-483D-3395-7674AE867A9E}"/>
              </a:ext>
            </a:extLst>
          </p:cNvPr>
          <p:cNvCxnSpPr>
            <a:cxnSpLocks/>
          </p:cNvCxnSpPr>
          <p:nvPr/>
        </p:nvCxnSpPr>
        <p:spPr>
          <a:xfrm>
            <a:off x="5338125" y="855514"/>
            <a:ext cx="0" cy="5146972"/>
          </a:xfrm>
          <a:prstGeom prst="line">
            <a:avLst/>
          </a:prstGeom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6">
            <a:extLst>
              <a:ext uri="{FF2B5EF4-FFF2-40B4-BE49-F238E27FC236}">
                <a16:creationId xmlns:a16="http://schemas.microsoft.com/office/drawing/2014/main" id="{F1DF2E60-995F-3EB0-18B5-D13FD2D75794}"/>
              </a:ext>
            </a:extLst>
          </p:cNvPr>
          <p:cNvSpPr txBox="1"/>
          <p:nvPr/>
        </p:nvSpPr>
        <p:spPr>
          <a:xfrm>
            <a:off x="646111" y="5472148"/>
            <a:ext cx="7720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/>
              <a:t>New </a:t>
            </a:r>
            <a:r>
              <a:rPr lang="sv-SE" sz="2400" dirty="0" err="1"/>
              <a:t>customer</a:t>
            </a:r>
            <a:r>
              <a:rPr lang="sv-SE" sz="2400" dirty="0"/>
              <a:t> </a:t>
            </a:r>
            <a:r>
              <a:rPr lang="sv-SE" sz="2400" dirty="0">
                <a:solidFill>
                  <a:srgbClr val="00B050"/>
                </a:solidFill>
              </a:rPr>
              <a:t>- trial deal</a:t>
            </a:r>
            <a:endParaRPr lang="sv-SE" sz="2400" i="1" dirty="0">
              <a:solidFill>
                <a:srgbClr val="00B050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B72AE21-40DE-39EB-2D15-EC06B363B1FF}"/>
              </a:ext>
            </a:extLst>
          </p:cNvPr>
          <p:cNvSpPr txBox="1"/>
          <p:nvPr/>
        </p:nvSpPr>
        <p:spPr>
          <a:xfrm>
            <a:off x="646111" y="5931787"/>
            <a:ext cx="1510350" cy="49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sv-SE" sz="2000" dirty="0"/>
              <a:t>2 Credit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CDB0151-C5F0-EE4F-29D3-058211AC97D3}"/>
              </a:ext>
            </a:extLst>
          </p:cNvPr>
          <p:cNvSpPr txBox="1"/>
          <p:nvPr/>
        </p:nvSpPr>
        <p:spPr>
          <a:xfrm>
            <a:off x="2692994" y="6034937"/>
            <a:ext cx="151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500 sek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78813E0-37C7-B555-642B-BBBEE144A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4637" y="121228"/>
            <a:ext cx="192024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6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8222" y="491694"/>
            <a:ext cx="9404723" cy="1400530"/>
          </a:xfrm>
        </p:spPr>
        <p:txBody>
          <a:bodyPr rtlCol="0"/>
          <a:lstStyle/>
          <a:p>
            <a:pPr rtl="0"/>
            <a:r>
              <a:rPr lang="sv-SE" sz="3400" dirty="0"/>
              <a:t>PT Duo </a:t>
            </a:r>
            <a:r>
              <a:rPr lang="sv-SE" sz="2600" dirty="0"/>
              <a:t>(2 p)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5642318" y="1291537"/>
            <a:ext cx="1878459" cy="4819149"/>
          </a:xfrm>
        </p:spPr>
        <p:txBody>
          <a:bodyPr rtlCol="0">
            <a:normAutofit/>
          </a:bodyPr>
          <a:lstStyle/>
          <a:p>
            <a:pPr rtl="0"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5 Credit</a:t>
            </a:r>
          </a:p>
          <a:p>
            <a:pPr rtl="0"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10 Credit</a:t>
            </a:r>
          </a:p>
          <a:p>
            <a:pPr rtl="0"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20 Credit</a:t>
            </a:r>
          </a:p>
          <a:p>
            <a:pPr rtl="0">
              <a:lnSpc>
                <a:spcPct val="150000"/>
              </a:lnSpc>
            </a:pPr>
            <a:endParaRPr lang="sv-SE" dirty="0"/>
          </a:p>
          <a:p>
            <a:pPr marL="0" indent="0" rtl="0">
              <a:lnSpc>
                <a:spcPct val="150000"/>
              </a:lnSpc>
              <a:buNone/>
            </a:pPr>
            <a:r>
              <a:rPr lang="sv-SE" dirty="0"/>
              <a:t>		</a:t>
            </a:r>
          </a:p>
        </p:txBody>
      </p:sp>
      <p:sp>
        <p:nvSpPr>
          <p:cNvPr id="6" name="Platshållare för innehåll 4">
            <a:extLst>
              <a:ext uri="{FF2B5EF4-FFF2-40B4-BE49-F238E27FC236}">
                <a16:creationId xmlns:a16="http://schemas.microsoft.com/office/drawing/2014/main" id="{D1F12C2F-90F5-9399-1F7C-8648E6515992}"/>
              </a:ext>
            </a:extLst>
          </p:cNvPr>
          <p:cNvSpPr txBox="1">
            <a:spLocks/>
          </p:cNvSpPr>
          <p:nvPr/>
        </p:nvSpPr>
        <p:spPr>
          <a:xfrm>
            <a:off x="5535582" y="1773531"/>
            <a:ext cx="1768172" cy="3465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endParaRPr lang="sv-SE" sz="1800" dirty="0"/>
          </a:p>
        </p:txBody>
      </p:sp>
      <p:sp>
        <p:nvSpPr>
          <p:cNvPr id="10" name="Platshållare för innehåll 4">
            <a:extLst>
              <a:ext uri="{FF2B5EF4-FFF2-40B4-BE49-F238E27FC236}">
                <a16:creationId xmlns:a16="http://schemas.microsoft.com/office/drawing/2014/main" id="{E5B50EFD-3A6C-841F-3C8B-BA81BEA2B5FE}"/>
              </a:ext>
            </a:extLst>
          </p:cNvPr>
          <p:cNvSpPr txBox="1">
            <a:spLocks/>
          </p:cNvSpPr>
          <p:nvPr/>
        </p:nvSpPr>
        <p:spPr>
          <a:xfrm>
            <a:off x="7627513" y="1289458"/>
            <a:ext cx="2035882" cy="4819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sv-SE" dirty="0"/>
              <a:t>3 000 sek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/>
              <a:t>5 500 sek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/>
              <a:t>9 000 sek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D53BEDC7-120E-EEB6-F77F-64E9930B8AA2}"/>
              </a:ext>
            </a:extLst>
          </p:cNvPr>
          <p:cNvSpPr txBox="1">
            <a:spLocks/>
          </p:cNvSpPr>
          <p:nvPr/>
        </p:nvSpPr>
        <p:spPr>
          <a:xfrm>
            <a:off x="5535581" y="538880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z="3400" dirty="0"/>
              <a:t>PT Small </a:t>
            </a:r>
            <a:r>
              <a:rPr lang="sv-SE" sz="3400" dirty="0" err="1"/>
              <a:t>group</a:t>
            </a:r>
            <a:r>
              <a:rPr lang="sv-SE" sz="3400" dirty="0"/>
              <a:t> </a:t>
            </a:r>
            <a:r>
              <a:rPr lang="sv-SE" sz="2600" dirty="0"/>
              <a:t>(3-4 p)</a:t>
            </a:r>
          </a:p>
        </p:txBody>
      </p:sp>
      <p:sp>
        <p:nvSpPr>
          <p:cNvPr id="16" name="Platshållare för innehåll 4">
            <a:extLst>
              <a:ext uri="{FF2B5EF4-FFF2-40B4-BE49-F238E27FC236}">
                <a16:creationId xmlns:a16="http://schemas.microsoft.com/office/drawing/2014/main" id="{0A3FF47B-20F1-3B9B-2672-634E9FA3A009}"/>
              </a:ext>
            </a:extLst>
          </p:cNvPr>
          <p:cNvSpPr txBox="1">
            <a:spLocks/>
          </p:cNvSpPr>
          <p:nvPr/>
        </p:nvSpPr>
        <p:spPr>
          <a:xfrm>
            <a:off x="7693017" y="4745978"/>
            <a:ext cx="1842459" cy="4785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sv-SE" dirty="0"/>
              <a:t>2 500 sek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/>
              <a:t>4500 sek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/>
              <a:t>8 000 sek</a:t>
            </a:r>
          </a:p>
        </p:txBody>
      </p:sp>
      <p:cxnSp>
        <p:nvCxnSpPr>
          <p:cNvPr id="18" name="Rak 17">
            <a:extLst>
              <a:ext uri="{FF2B5EF4-FFF2-40B4-BE49-F238E27FC236}">
                <a16:creationId xmlns:a16="http://schemas.microsoft.com/office/drawing/2014/main" id="{A2E539B2-706B-483D-3395-7674AE867A9E}"/>
              </a:ext>
            </a:extLst>
          </p:cNvPr>
          <p:cNvCxnSpPr>
            <a:cxnSpLocks/>
          </p:cNvCxnSpPr>
          <p:nvPr/>
        </p:nvCxnSpPr>
        <p:spPr>
          <a:xfrm>
            <a:off x="5203692" y="848460"/>
            <a:ext cx="0" cy="5146972"/>
          </a:xfrm>
          <a:prstGeom prst="line">
            <a:avLst/>
          </a:prstGeom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tshållare för innehåll 4">
            <a:extLst>
              <a:ext uri="{FF2B5EF4-FFF2-40B4-BE49-F238E27FC236}">
                <a16:creationId xmlns:a16="http://schemas.microsoft.com/office/drawing/2014/main" id="{00E9F698-7E90-CA31-5624-72785F4A42D8}"/>
              </a:ext>
            </a:extLst>
          </p:cNvPr>
          <p:cNvSpPr txBox="1">
            <a:spLocks/>
          </p:cNvSpPr>
          <p:nvPr/>
        </p:nvSpPr>
        <p:spPr>
          <a:xfrm>
            <a:off x="5728438" y="4729396"/>
            <a:ext cx="1878459" cy="4819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5 Credit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10 Credit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20 Credit</a:t>
            </a:r>
          </a:p>
          <a:p>
            <a:pPr>
              <a:lnSpc>
                <a:spcPct val="150000"/>
              </a:lnSpc>
            </a:pPr>
            <a:endParaRPr lang="sv-SE" dirty="0"/>
          </a:p>
          <a:p>
            <a:pPr marL="0" indent="0">
              <a:lnSpc>
                <a:spcPct val="150000"/>
              </a:lnSpc>
              <a:buFont typeface="Wingdings 3" charset="2"/>
              <a:buNone/>
            </a:pPr>
            <a:r>
              <a:rPr lang="sv-SE" dirty="0"/>
              <a:t>		</a:t>
            </a:r>
          </a:p>
        </p:txBody>
      </p:sp>
      <p:sp>
        <p:nvSpPr>
          <p:cNvPr id="25" name="Platshållare för innehåll 4">
            <a:extLst>
              <a:ext uri="{FF2B5EF4-FFF2-40B4-BE49-F238E27FC236}">
                <a16:creationId xmlns:a16="http://schemas.microsoft.com/office/drawing/2014/main" id="{23A718C8-B5F2-29F8-1E24-A2F14C639C5C}"/>
              </a:ext>
            </a:extLst>
          </p:cNvPr>
          <p:cNvSpPr txBox="1">
            <a:spLocks/>
          </p:cNvSpPr>
          <p:nvPr/>
        </p:nvSpPr>
        <p:spPr>
          <a:xfrm>
            <a:off x="349676" y="3847929"/>
            <a:ext cx="4880313" cy="4819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sv-SE" sz="3400" dirty="0" err="1"/>
              <a:t>Mummy</a:t>
            </a:r>
            <a:r>
              <a:rPr lang="sv-SE" sz="3400" dirty="0"/>
              <a:t> special</a:t>
            </a:r>
            <a:r>
              <a:rPr lang="sv-SE" sz="3600" dirty="0"/>
              <a:t> </a:t>
            </a:r>
            <a:r>
              <a:rPr lang="sv-SE" sz="2600" dirty="0"/>
              <a:t>(3-4 p)         </a:t>
            </a:r>
            <a:r>
              <a:rPr lang="sv-SE" i="1" dirty="0"/>
              <a:t>All </a:t>
            </a:r>
            <a:r>
              <a:rPr lang="sv-SE" i="1" dirty="0" err="1"/>
              <a:t>babies</a:t>
            </a:r>
            <a:r>
              <a:rPr lang="sv-SE" i="1" dirty="0"/>
              <a:t> </a:t>
            </a:r>
            <a:r>
              <a:rPr lang="sv-SE" i="1" dirty="0" err="1"/>
              <a:t>are</a:t>
            </a:r>
            <a:r>
              <a:rPr lang="sv-SE" i="1" dirty="0"/>
              <a:t> </a:t>
            </a:r>
            <a:r>
              <a:rPr lang="sv-SE" i="1" dirty="0" err="1"/>
              <a:t>welcome</a:t>
            </a:r>
            <a:endParaRPr lang="sv-SE" i="1" dirty="0"/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10 Credit</a:t>
            </a:r>
          </a:p>
          <a:p>
            <a:pPr>
              <a:lnSpc>
                <a:spcPct val="150000"/>
              </a:lnSpc>
            </a:pPr>
            <a:endParaRPr lang="sv-SE" dirty="0"/>
          </a:p>
          <a:p>
            <a:pPr marL="0" indent="0">
              <a:lnSpc>
                <a:spcPct val="150000"/>
              </a:lnSpc>
              <a:buFont typeface="Wingdings 3" charset="2"/>
              <a:buNone/>
            </a:pPr>
            <a:r>
              <a:rPr lang="sv-SE" dirty="0"/>
              <a:t>		</a:t>
            </a:r>
          </a:p>
        </p:txBody>
      </p:sp>
      <p:sp>
        <p:nvSpPr>
          <p:cNvPr id="26" name="Platshållare för innehåll 4">
            <a:extLst>
              <a:ext uri="{FF2B5EF4-FFF2-40B4-BE49-F238E27FC236}">
                <a16:creationId xmlns:a16="http://schemas.microsoft.com/office/drawing/2014/main" id="{8845DAB1-FA63-62B1-13BA-B83AC9590E28}"/>
              </a:ext>
            </a:extLst>
          </p:cNvPr>
          <p:cNvSpPr txBox="1">
            <a:spLocks/>
          </p:cNvSpPr>
          <p:nvPr/>
        </p:nvSpPr>
        <p:spPr>
          <a:xfrm>
            <a:off x="2528605" y="5267732"/>
            <a:ext cx="2287972" cy="781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sv-SE" dirty="0"/>
              <a:t>5 000 sek</a:t>
            </a:r>
          </a:p>
        </p:txBody>
      </p:sp>
      <p:sp>
        <p:nvSpPr>
          <p:cNvPr id="27" name="Rubrik 1">
            <a:extLst>
              <a:ext uri="{FF2B5EF4-FFF2-40B4-BE49-F238E27FC236}">
                <a16:creationId xmlns:a16="http://schemas.microsoft.com/office/drawing/2014/main" id="{DD04AA6F-C0AD-A923-0ADA-06431AE64AFF}"/>
              </a:ext>
            </a:extLst>
          </p:cNvPr>
          <p:cNvSpPr txBox="1">
            <a:spLocks/>
          </p:cNvSpPr>
          <p:nvPr/>
        </p:nvSpPr>
        <p:spPr>
          <a:xfrm>
            <a:off x="5535581" y="4063765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z="3400" dirty="0"/>
              <a:t>PT Small </a:t>
            </a:r>
            <a:r>
              <a:rPr lang="sv-SE" sz="3400" dirty="0" err="1"/>
              <a:t>group</a:t>
            </a:r>
            <a:r>
              <a:rPr lang="sv-SE" sz="3600" dirty="0"/>
              <a:t> </a:t>
            </a:r>
            <a:r>
              <a:rPr lang="sv-SE" sz="2600" dirty="0"/>
              <a:t>(5-6 p)</a:t>
            </a:r>
          </a:p>
        </p:txBody>
      </p:sp>
      <p:sp>
        <p:nvSpPr>
          <p:cNvPr id="28" name="Platshållare för innehåll 4">
            <a:extLst>
              <a:ext uri="{FF2B5EF4-FFF2-40B4-BE49-F238E27FC236}">
                <a16:creationId xmlns:a16="http://schemas.microsoft.com/office/drawing/2014/main" id="{DD7152E4-8C20-652A-0FD5-AA14A3582874}"/>
              </a:ext>
            </a:extLst>
          </p:cNvPr>
          <p:cNvSpPr txBox="1">
            <a:spLocks/>
          </p:cNvSpPr>
          <p:nvPr/>
        </p:nvSpPr>
        <p:spPr>
          <a:xfrm>
            <a:off x="559419" y="1289459"/>
            <a:ext cx="3359272" cy="2276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5 Credit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10 Credit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30 Credit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50 Credit</a:t>
            </a:r>
          </a:p>
        </p:txBody>
      </p:sp>
      <p:sp>
        <p:nvSpPr>
          <p:cNvPr id="29" name="Platshållare för innehåll 4">
            <a:extLst>
              <a:ext uri="{FF2B5EF4-FFF2-40B4-BE49-F238E27FC236}">
                <a16:creationId xmlns:a16="http://schemas.microsoft.com/office/drawing/2014/main" id="{C34C7EEA-32FB-DADF-84BA-9D886F9F4543}"/>
              </a:ext>
            </a:extLst>
          </p:cNvPr>
          <p:cNvSpPr txBox="1">
            <a:spLocks/>
          </p:cNvSpPr>
          <p:nvPr/>
        </p:nvSpPr>
        <p:spPr>
          <a:xfrm>
            <a:off x="2578397" y="1291537"/>
            <a:ext cx="2035882" cy="4819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sv-SE" dirty="0"/>
              <a:t>4 000 sek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/>
              <a:t>7 500 sek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/>
              <a:t>20 000 sek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/>
              <a:t>30 000 sek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7C7DC07-BD16-1B4D-CF6D-54405B1C2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4637" y="121228"/>
            <a:ext cx="192024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9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 err="1"/>
              <a:t>Bootcamps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646111" y="1152983"/>
            <a:ext cx="9404723" cy="2692208"/>
          </a:xfrm>
        </p:spPr>
        <p:txBody>
          <a:bodyPr rtlCol="0">
            <a:normAutofit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sv-SE" sz="2200" dirty="0"/>
              <a:t>6 </a:t>
            </a:r>
            <a:r>
              <a:rPr lang="sv-SE" sz="2200" dirty="0" err="1"/>
              <a:t>weeks</a:t>
            </a:r>
            <a:r>
              <a:rPr lang="sv-SE" sz="2200" dirty="0"/>
              <a:t> </a:t>
            </a:r>
            <a:r>
              <a:rPr lang="sv-SE" sz="2200" dirty="0" err="1"/>
              <a:t>training</a:t>
            </a:r>
            <a:r>
              <a:rPr lang="sv-SE" sz="2200" dirty="0"/>
              <a:t> 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sv-SE" sz="2200" dirty="0"/>
              <a:t>2 </a:t>
            </a:r>
            <a:r>
              <a:rPr lang="sv-SE" sz="2200" dirty="0" err="1"/>
              <a:t>fixed</a:t>
            </a:r>
            <a:r>
              <a:rPr lang="sv-SE" sz="2200" dirty="0"/>
              <a:t> </a:t>
            </a:r>
            <a:r>
              <a:rPr lang="sv-SE" sz="2200" dirty="0" err="1"/>
              <a:t>classes</a:t>
            </a:r>
            <a:r>
              <a:rPr lang="sv-SE" sz="2200" dirty="0"/>
              <a:t> per </a:t>
            </a:r>
            <a:r>
              <a:rPr lang="sv-SE" sz="2200" dirty="0" err="1"/>
              <a:t>week</a:t>
            </a:r>
            <a:r>
              <a:rPr lang="sv-SE" sz="2200" dirty="0"/>
              <a:t>   1 </a:t>
            </a:r>
            <a:r>
              <a:rPr lang="sv-SE" sz="2200" dirty="0" err="1"/>
              <a:t>free</a:t>
            </a:r>
            <a:r>
              <a:rPr lang="sv-SE" sz="2200" dirty="0"/>
              <a:t> </a:t>
            </a:r>
            <a:r>
              <a:rPr lang="sv-SE" sz="2200" dirty="0" err="1"/>
              <a:t>class</a:t>
            </a:r>
            <a:r>
              <a:rPr lang="sv-SE" sz="2200" dirty="0"/>
              <a:t> from </a:t>
            </a:r>
            <a:r>
              <a:rPr lang="sv-SE" sz="2200" dirty="0" err="1"/>
              <a:t>schedule</a:t>
            </a:r>
            <a:r>
              <a:rPr lang="sv-SE" sz="2200" dirty="0"/>
              <a:t> per </a:t>
            </a:r>
            <a:r>
              <a:rPr lang="sv-SE" sz="2200" dirty="0" err="1"/>
              <a:t>week</a:t>
            </a:r>
            <a:endParaRPr lang="sv-SE" sz="2200" dirty="0"/>
          </a:p>
          <a:p>
            <a:pPr marL="0" indent="0" rtl="0">
              <a:lnSpc>
                <a:spcPct val="150000"/>
              </a:lnSpc>
              <a:buNone/>
            </a:pPr>
            <a:r>
              <a:rPr lang="sv-SE" sz="2200" dirty="0" err="1"/>
              <a:t>Food</a:t>
            </a:r>
            <a:r>
              <a:rPr lang="sv-SE" sz="2200" dirty="0"/>
              <a:t> coaching    Body </a:t>
            </a:r>
            <a:r>
              <a:rPr lang="en-US" sz="2200" dirty="0"/>
              <a:t>measuring</a:t>
            </a:r>
            <a:r>
              <a:rPr lang="sv-SE" sz="2200" dirty="0"/>
              <a:t> and </a:t>
            </a:r>
            <a:r>
              <a:rPr lang="sv-SE" sz="2200" dirty="0" err="1"/>
              <a:t>consulting</a:t>
            </a:r>
            <a:r>
              <a:rPr lang="sv-SE" sz="2200" dirty="0"/>
              <a:t> at start and end</a:t>
            </a:r>
          </a:p>
          <a:p>
            <a:pPr rtl="0">
              <a:lnSpc>
                <a:spcPct val="150000"/>
              </a:lnSpc>
            </a:pPr>
            <a:endParaRPr lang="sv-SE" sz="1800" dirty="0"/>
          </a:p>
          <a:p>
            <a:pPr marL="0" indent="0" rtl="0">
              <a:lnSpc>
                <a:spcPct val="150000"/>
              </a:lnSpc>
              <a:buNone/>
            </a:pPr>
            <a:endParaRPr lang="sv-SE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latshållare för innehåll 4">
            <a:extLst>
              <a:ext uri="{FF2B5EF4-FFF2-40B4-BE49-F238E27FC236}">
                <a16:creationId xmlns:a16="http://schemas.microsoft.com/office/drawing/2014/main" id="{72AEE075-CFF6-472E-265F-FC19B6CCF5F6}"/>
              </a:ext>
            </a:extLst>
          </p:cNvPr>
          <p:cNvSpPr txBox="1">
            <a:spLocks/>
          </p:cNvSpPr>
          <p:nvPr/>
        </p:nvSpPr>
        <p:spPr>
          <a:xfrm>
            <a:off x="4535177" y="3845191"/>
            <a:ext cx="3619554" cy="3465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endParaRPr lang="sv-SE" dirty="0"/>
          </a:p>
          <a:p>
            <a:pPr marL="0" indent="0">
              <a:lnSpc>
                <a:spcPct val="150000"/>
              </a:lnSpc>
              <a:buNone/>
            </a:pPr>
            <a:r>
              <a:rPr lang="sv-SE" dirty="0"/>
              <a:t>3 900 sek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/>
              <a:t>4 900 sek</a:t>
            </a:r>
          </a:p>
        </p:txBody>
      </p:sp>
      <p:sp>
        <p:nvSpPr>
          <p:cNvPr id="7" name="Platshållare för innehåll 4">
            <a:extLst>
              <a:ext uri="{FF2B5EF4-FFF2-40B4-BE49-F238E27FC236}">
                <a16:creationId xmlns:a16="http://schemas.microsoft.com/office/drawing/2014/main" id="{18B9B3D4-0ABE-11C5-1055-0F283C83B492}"/>
              </a:ext>
            </a:extLst>
          </p:cNvPr>
          <p:cNvSpPr txBox="1">
            <a:spLocks/>
          </p:cNvSpPr>
          <p:nvPr/>
        </p:nvSpPr>
        <p:spPr>
          <a:xfrm>
            <a:off x="646111" y="4219256"/>
            <a:ext cx="3359272" cy="159597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sv-SE" dirty="0" err="1"/>
              <a:t>Members</a:t>
            </a:r>
            <a:endParaRPr lang="sv-SE" dirty="0"/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Non </a:t>
            </a:r>
            <a:r>
              <a:rPr lang="sv-SE" dirty="0" err="1"/>
              <a:t>members</a:t>
            </a:r>
            <a:endParaRPr lang="sv-SE" dirty="0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CEECF9D2-DFC9-DF77-0578-6301DA873669}"/>
              </a:ext>
            </a:extLst>
          </p:cNvPr>
          <p:cNvCxnSpPr>
            <a:cxnSpLocks/>
          </p:cNvCxnSpPr>
          <p:nvPr/>
        </p:nvCxnSpPr>
        <p:spPr>
          <a:xfrm>
            <a:off x="4108704" y="1853248"/>
            <a:ext cx="0" cy="47568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>
            <a:extLst>
              <a:ext uri="{FF2B5EF4-FFF2-40B4-BE49-F238E27FC236}">
                <a16:creationId xmlns:a16="http://schemas.microsoft.com/office/drawing/2014/main" id="{3949BB0B-F3B6-B19C-11D7-DDB427D6287A}"/>
              </a:ext>
            </a:extLst>
          </p:cNvPr>
          <p:cNvCxnSpPr>
            <a:cxnSpLocks/>
          </p:cNvCxnSpPr>
          <p:nvPr/>
        </p:nvCxnSpPr>
        <p:spPr>
          <a:xfrm>
            <a:off x="2956560" y="2432368"/>
            <a:ext cx="0" cy="47568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BBEE4C7F-72C6-EEE6-D379-96B3B75C7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4637" y="121228"/>
            <a:ext cx="1920240" cy="1920240"/>
          </a:xfrm>
          <a:prstGeom prst="rect">
            <a:avLst/>
          </a:prstGeom>
        </p:spPr>
      </p:pic>
      <p:cxnSp>
        <p:nvCxnSpPr>
          <p:cNvPr id="8" name="Rak 7">
            <a:extLst>
              <a:ext uri="{FF2B5EF4-FFF2-40B4-BE49-F238E27FC236}">
                <a16:creationId xmlns:a16="http://schemas.microsoft.com/office/drawing/2014/main" id="{09A43AD9-879C-E37C-A48F-A199A330A14D}"/>
              </a:ext>
            </a:extLst>
          </p:cNvPr>
          <p:cNvCxnSpPr>
            <a:cxnSpLocks/>
          </p:cNvCxnSpPr>
          <p:nvPr/>
        </p:nvCxnSpPr>
        <p:spPr>
          <a:xfrm>
            <a:off x="762000" y="3540369"/>
            <a:ext cx="10339754" cy="0"/>
          </a:xfrm>
          <a:prstGeom prst="line">
            <a:avLst/>
          </a:prstGeom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34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Company </a:t>
            </a:r>
            <a:r>
              <a:rPr lang="sv-SE" dirty="0" err="1"/>
              <a:t>training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678093" y="6115119"/>
            <a:ext cx="9404723" cy="1485761"/>
          </a:xfrm>
        </p:spPr>
        <p:txBody>
          <a:bodyPr rtlCol="0">
            <a:normAutofit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sv-SE" i="1" dirty="0" err="1"/>
              <a:t>Food</a:t>
            </a:r>
            <a:r>
              <a:rPr lang="sv-SE" i="1" dirty="0"/>
              <a:t> and </a:t>
            </a:r>
            <a:r>
              <a:rPr lang="sv-SE" i="1" dirty="0" err="1"/>
              <a:t>beverage</a:t>
            </a:r>
            <a:r>
              <a:rPr lang="sv-SE" i="1" dirty="0"/>
              <a:t> offers </a:t>
            </a:r>
            <a:r>
              <a:rPr lang="sv-SE" i="1" dirty="0" err="1"/>
              <a:t>upon</a:t>
            </a:r>
            <a:r>
              <a:rPr lang="sv-SE" i="1" dirty="0"/>
              <a:t> </a:t>
            </a:r>
            <a:r>
              <a:rPr lang="sv-SE" i="1" dirty="0" err="1"/>
              <a:t>request</a:t>
            </a:r>
            <a:endParaRPr lang="sv-SE" i="1" dirty="0"/>
          </a:p>
        </p:txBody>
      </p:sp>
      <p:sp>
        <p:nvSpPr>
          <p:cNvPr id="3" name="Platshållare för innehåll 4">
            <a:extLst>
              <a:ext uri="{FF2B5EF4-FFF2-40B4-BE49-F238E27FC236}">
                <a16:creationId xmlns:a16="http://schemas.microsoft.com/office/drawing/2014/main" id="{72AEE075-CFF6-472E-265F-FC19B6CCF5F6}"/>
              </a:ext>
            </a:extLst>
          </p:cNvPr>
          <p:cNvSpPr txBox="1">
            <a:spLocks/>
          </p:cNvSpPr>
          <p:nvPr/>
        </p:nvSpPr>
        <p:spPr>
          <a:xfrm>
            <a:off x="2513196" y="2881367"/>
            <a:ext cx="1642905" cy="3465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sv-SE" dirty="0"/>
              <a:t>3 000 sek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/>
              <a:t>25 000 sek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/>
              <a:t>45 000 sek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/>
              <a:t>65 000 sek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/>
              <a:t>85 000 sek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7" name="Platshållare för innehåll 4">
            <a:extLst>
              <a:ext uri="{FF2B5EF4-FFF2-40B4-BE49-F238E27FC236}">
                <a16:creationId xmlns:a16="http://schemas.microsoft.com/office/drawing/2014/main" id="{18B9B3D4-0ABE-11C5-1055-0F283C83B492}"/>
              </a:ext>
            </a:extLst>
          </p:cNvPr>
          <p:cNvSpPr txBox="1">
            <a:spLocks/>
          </p:cNvSpPr>
          <p:nvPr/>
        </p:nvSpPr>
        <p:spPr>
          <a:xfrm>
            <a:off x="646111" y="2864637"/>
            <a:ext cx="2926146" cy="3465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1 Credit 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10 Credit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20 Credit	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30 Credit	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50 Credit </a:t>
            </a:r>
          </a:p>
          <a:p>
            <a:pPr marL="0" indent="0">
              <a:lnSpc>
                <a:spcPct val="150000"/>
              </a:lnSpc>
              <a:buClr>
                <a:srgbClr val="00B050"/>
              </a:buClr>
              <a:buNone/>
            </a:pPr>
            <a:endParaRPr lang="sv-SE" dirty="0"/>
          </a:p>
        </p:txBody>
      </p:sp>
      <p:sp>
        <p:nvSpPr>
          <p:cNvPr id="9" name="Platshållare för innehåll 4">
            <a:extLst>
              <a:ext uri="{FF2B5EF4-FFF2-40B4-BE49-F238E27FC236}">
                <a16:creationId xmlns:a16="http://schemas.microsoft.com/office/drawing/2014/main" id="{D305C44C-44B6-305D-A027-898D2EB5D5EB}"/>
              </a:ext>
            </a:extLst>
          </p:cNvPr>
          <p:cNvSpPr txBox="1">
            <a:spLocks/>
          </p:cNvSpPr>
          <p:nvPr/>
        </p:nvSpPr>
        <p:spPr>
          <a:xfrm>
            <a:off x="678093" y="2242388"/>
            <a:ext cx="2926146" cy="622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sv-SE" sz="2400" dirty="0"/>
              <a:t>4-6 p </a:t>
            </a:r>
          </a:p>
        </p:txBody>
      </p:sp>
      <p:sp>
        <p:nvSpPr>
          <p:cNvPr id="11" name="Platshållare för innehåll 4">
            <a:extLst>
              <a:ext uri="{FF2B5EF4-FFF2-40B4-BE49-F238E27FC236}">
                <a16:creationId xmlns:a16="http://schemas.microsoft.com/office/drawing/2014/main" id="{03551B03-4C54-34C4-0144-60D26AAF9FF1}"/>
              </a:ext>
            </a:extLst>
          </p:cNvPr>
          <p:cNvSpPr txBox="1">
            <a:spLocks/>
          </p:cNvSpPr>
          <p:nvPr/>
        </p:nvSpPr>
        <p:spPr>
          <a:xfrm>
            <a:off x="5989343" y="2309720"/>
            <a:ext cx="2926146" cy="622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sv-SE" sz="2400" dirty="0"/>
              <a:t>7-12 p </a:t>
            </a:r>
          </a:p>
        </p:txBody>
      </p:sp>
      <p:sp>
        <p:nvSpPr>
          <p:cNvPr id="12" name="Platshållare för innehåll 4">
            <a:extLst>
              <a:ext uri="{FF2B5EF4-FFF2-40B4-BE49-F238E27FC236}">
                <a16:creationId xmlns:a16="http://schemas.microsoft.com/office/drawing/2014/main" id="{DA230090-D0DC-3A3D-32EB-AEBFD3A6E538}"/>
              </a:ext>
            </a:extLst>
          </p:cNvPr>
          <p:cNvSpPr txBox="1">
            <a:spLocks/>
          </p:cNvSpPr>
          <p:nvPr/>
        </p:nvSpPr>
        <p:spPr>
          <a:xfrm>
            <a:off x="5989343" y="2881368"/>
            <a:ext cx="2926146" cy="34651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1 Credit 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10 Credit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20 Credit	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30 Credit	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sv-SE" dirty="0"/>
              <a:t>50 Credit </a:t>
            </a:r>
          </a:p>
          <a:p>
            <a:pPr marL="0" indent="0">
              <a:lnSpc>
                <a:spcPct val="150000"/>
              </a:lnSpc>
              <a:buClr>
                <a:srgbClr val="00B050"/>
              </a:buClr>
              <a:buNone/>
            </a:pPr>
            <a:endParaRPr lang="sv-SE" dirty="0"/>
          </a:p>
        </p:txBody>
      </p:sp>
      <p:sp>
        <p:nvSpPr>
          <p:cNvPr id="14" name="Platshållare för innehåll 4">
            <a:extLst>
              <a:ext uri="{FF2B5EF4-FFF2-40B4-BE49-F238E27FC236}">
                <a16:creationId xmlns:a16="http://schemas.microsoft.com/office/drawing/2014/main" id="{69FC3BC3-0598-FA16-E22D-00846FBB062C}"/>
              </a:ext>
            </a:extLst>
          </p:cNvPr>
          <p:cNvSpPr txBox="1">
            <a:spLocks/>
          </p:cNvSpPr>
          <p:nvPr/>
        </p:nvSpPr>
        <p:spPr>
          <a:xfrm>
            <a:off x="8044395" y="2888153"/>
            <a:ext cx="1642905" cy="3465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sv-SE" dirty="0"/>
              <a:t>4 000 sek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/>
              <a:t>30 000 sek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/>
              <a:t>50 000 sek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/>
              <a:t>70 000 sek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/>
              <a:t>100 000 sek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6" name="Platshållare för innehåll 4">
            <a:extLst>
              <a:ext uri="{FF2B5EF4-FFF2-40B4-BE49-F238E27FC236}">
                <a16:creationId xmlns:a16="http://schemas.microsoft.com/office/drawing/2014/main" id="{69CA98FC-8482-CA4D-480E-39EC9C504E2B}"/>
              </a:ext>
            </a:extLst>
          </p:cNvPr>
          <p:cNvSpPr txBox="1">
            <a:spLocks/>
          </p:cNvSpPr>
          <p:nvPr/>
        </p:nvSpPr>
        <p:spPr>
          <a:xfrm>
            <a:off x="646111" y="1118733"/>
            <a:ext cx="9404723" cy="1485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Font typeface="Wingdings 3" charset="2"/>
              <a:buNone/>
            </a:pPr>
            <a:r>
              <a:rPr lang="sv-SE" sz="2200" dirty="0" err="1"/>
              <a:t>Weekly</a:t>
            </a:r>
            <a:r>
              <a:rPr lang="sv-SE" sz="2200" dirty="0"/>
              <a:t> </a:t>
            </a:r>
            <a:r>
              <a:rPr lang="sv-SE" sz="2200" dirty="0" err="1"/>
              <a:t>training</a:t>
            </a:r>
            <a:r>
              <a:rPr lang="sv-SE" sz="2200" dirty="0"/>
              <a:t> </a:t>
            </a:r>
            <a:r>
              <a:rPr lang="sv-SE" sz="2200" dirty="0" err="1"/>
              <a:t>with</a:t>
            </a:r>
            <a:r>
              <a:rPr lang="sv-SE" sz="2200" dirty="0"/>
              <a:t> </a:t>
            </a:r>
            <a:r>
              <a:rPr lang="sv-SE" sz="2200" dirty="0" err="1"/>
              <a:t>your</a:t>
            </a:r>
            <a:r>
              <a:rPr lang="sv-SE" sz="2200" dirty="0"/>
              <a:t> co-</a:t>
            </a:r>
            <a:r>
              <a:rPr lang="sv-SE" sz="2200" dirty="0" err="1"/>
              <a:t>workers</a:t>
            </a:r>
            <a:r>
              <a:rPr lang="sv-SE" sz="2200" dirty="0"/>
              <a:t> or do an </a:t>
            </a:r>
            <a:r>
              <a:rPr lang="sv-SE" sz="2200" dirty="0" err="1"/>
              <a:t>every</a:t>
            </a:r>
            <a:r>
              <a:rPr lang="sv-SE" sz="2200" dirty="0"/>
              <a:t> </a:t>
            </a:r>
            <a:r>
              <a:rPr lang="sv-SE" sz="2200" dirty="0" err="1"/>
              <a:t>now</a:t>
            </a:r>
            <a:r>
              <a:rPr lang="sv-SE" sz="2200" dirty="0"/>
              <a:t> and </a:t>
            </a:r>
            <a:r>
              <a:rPr lang="sv-SE" sz="2200" dirty="0" err="1"/>
              <a:t>then</a:t>
            </a:r>
            <a:r>
              <a:rPr lang="sv-SE" sz="2200" dirty="0"/>
              <a:t>  </a:t>
            </a:r>
            <a:r>
              <a:rPr lang="sv-SE" sz="2200" dirty="0" err="1"/>
              <a:t>training</a:t>
            </a:r>
            <a:r>
              <a:rPr lang="sv-SE" sz="2200" dirty="0"/>
              <a:t> workout </a:t>
            </a:r>
            <a:r>
              <a:rPr lang="sv-SE" sz="2200" dirty="0" err="1"/>
              <a:t>combined</a:t>
            </a:r>
            <a:r>
              <a:rPr lang="sv-SE" sz="2200" dirty="0"/>
              <a:t> </a:t>
            </a:r>
            <a:r>
              <a:rPr lang="sv-SE" sz="2200" dirty="0" err="1"/>
              <a:t>with</a:t>
            </a:r>
            <a:r>
              <a:rPr lang="sv-SE" sz="2200" dirty="0"/>
              <a:t> a breakfast, lunch or AW </a:t>
            </a:r>
            <a:endParaRPr lang="sv-SE" sz="1800" dirty="0"/>
          </a:p>
          <a:p>
            <a:pPr marL="0" indent="0">
              <a:lnSpc>
                <a:spcPct val="150000"/>
              </a:lnSpc>
              <a:buFont typeface="Wingdings 3" charset="2"/>
              <a:buNone/>
            </a:pPr>
            <a:endParaRPr lang="sv-SE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B7A87D0C-E9BE-D45C-5948-2C2CB41987E6}"/>
              </a:ext>
            </a:extLst>
          </p:cNvPr>
          <p:cNvCxnSpPr>
            <a:cxnSpLocks/>
          </p:cNvCxnSpPr>
          <p:nvPr/>
        </p:nvCxnSpPr>
        <p:spPr>
          <a:xfrm>
            <a:off x="5217531" y="2309720"/>
            <a:ext cx="0" cy="3599807"/>
          </a:xfrm>
          <a:prstGeom prst="line">
            <a:avLst/>
          </a:prstGeom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CD71DD39-6155-F324-D842-761062DA9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4637" y="121228"/>
            <a:ext cx="192024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3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 err="1"/>
              <a:t>Food</a:t>
            </a:r>
            <a:r>
              <a:rPr lang="sv-SE" dirty="0"/>
              <a:t> &amp; Energy </a:t>
            </a:r>
            <a:r>
              <a:rPr lang="sv-SE" dirty="0" err="1"/>
              <a:t>boosts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672796" y="1586133"/>
            <a:ext cx="5012302" cy="4819149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sv-SE" sz="2600" dirty="0" err="1"/>
              <a:t>Healthy</a:t>
            </a:r>
            <a:r>
              <a:rPr lang="sv-SE" sz="2600" dirty="0"/>
              <a:t> Breakfast</a:t>
            </a:r>
          </a:p>
          <a:p>
            <a:pPr marL="0" indent="0" rtl="0">
              <a:buNone/>
            </a:pPr>
            <a:r>
              <a:rPr lang="sv-SE" sz="1400" i="1" dirty="0"/>
              <a:t>gluten and </a:t>
            </a:r>
            <a:r>
              <a:rPr lang="sv-SE" sz="1400" i="1" dirty="0" err="1"/>
              <a:t>lactose</a:t>
            </a:r>
            <a:r>
              <a:rPr lang="sv-SE" sz="1400" i="1" dirty="0"/>
              <a:t> </a:t>
            </a:r>
            <a:r>
              <a:rPr lang="sv-SE" sz="1400" i="1" dirty="0" err="1"/>
              <a:t>free</a:t>
            </a:r>
            <a:endParaRPr lang="sv-SE" sz="1400" i="1" dirty="0"/>
          </a:p>
          <a:p>
            <a:pPr rtl="0">
              <a:buClr>
                <a:srgbClr val="00B050"/>
              </a:buClr>
            </a:pPr>
            <a:r>
              <a:rPr lang="sv-SE" dirty="0"/>
              <a:t>1 </a:t>
            </a:r>
            <a:r>
              <a:rPr lang="sv-SE" dirty="0" err="1"/>
              <a:t>unit</a:t>
            </a:r>
            <a:r>
              <a:rPr lang="sv-SE" dirty="0"/>
              <a:t> 		120 sek</a:t>
            </a:r>
          </a:p>
          <a:p>
            <a:pPr rtl="0">
              <a:buClr>
                <a:srgbClr val="00B050"/>
              </a:buClr>
            </a:pPr>
            <a:r>
              <a:rPr lang="sv-SE" dirty="0"/>
              <a:t>10 </a:t>
            </a:r>
            <a:r>
              <a:rPr lang="sv-SE" dirty="0" err="1"/>
              <a:t>units</a:t>
            </a:r>
            <a:r>
              <a:rPr lang="sv-SE" dirty="0"/>
              <a:t>		1150 sek</a:t>
            </a:r>
          </a:p>
          <a:p>
            <a:pPr>
              <a:buClr>
                <a:srgbClr val="00B050"/>
              </a:buClr>
            </a:pPr>
            <a:r>
              <a:rPr lang="sv-SE" dirty="0"/>
              <a:t>30 </a:t>
            </a:r>
            <a:r>
              <a:rPr lang="sv-SE" dirty="0" err="1"/>
              <a:t>units</a:t>
            </a:r>
            <a:r>
              <a:rPr lang="sv-SE" dirty="0"/>
              <a:t> 		3300 sek</a:t>
            </a:r>
          </a:p>
          <a:p>
            <a:pPr>
              <a:buClr>
                <a:srgbClr val="00B050"/>
              </a:buClr>
            </a:pPr>
            <a:endParaRPr lang="sv-SE" dirty="0"/>
          </a:p>
          <a:p>
            <a:pPr marL="0" indent="0">
              <a:buClr>
                <a:srgbClr val="00B050"/>
              </a:buClr>
              <a:buFont typeface="Wingdings 3" charset="2"/>
              <a:buNone/>
            </a:pPr>
            <a:r>
              <a:rPr lang="sv-SE" sz="2600" dirty="0" err="1"/>
              <a:t>Rawfood</a:t>
            </a:r>
            <a:r>
              <a:rPr lang="sv-SE" sz="2600" dirty="0"/>
              <a:t> bars                                 </a:t>
            </a:r>
          </a:p>
          <a:p>
            <a:pPr marL="0" indent="0">
              <a:buClr>
                <a:srgbClr val="00B050"/>
              </a:buClr>
              <a:buFont typeface="Wingdings 3" charset="2"/>
              <a:buNone/>
            </a:pPr>
            <a:r>
              <a:rPr lang="sv-SE" sz="1400" i="1" dirty="0"/>
              <a:t>gluten and </a:t>
            </a:r>
            <a:r>
              <a:rPr lang="sv-SE" sz="1400" i="1" dirty="0" err="1"/>
              <a:t>lactose</a:t>
            </a:r>
            <a:r>
              <a:rPr lang="sv-SE" sz="1400" i="1" dirty="0"/>
              <a:t> </a:t>
            </a:r>
            <a:r>
              <a:rPr lang="sv-SE" sz="1400" i="1" dirty="0" err="1"/>
              <a:t>free</a:t>
            </a:r>
            <a:endParaRPr lang="sv-SE" sz="1400" i="1" dirty="0"/>
          </a:p>
          <a:p>
            <a:pPr>
              <a:buClr>
                <a:srgbClr val="00B050"/>
              </a:buClr>
            </a:pPr>
            <a:r>
              <a:rPr lang="sv-SE" dirty="0"/>
              <a:t>1 </a:t>
            </a:r>
            <a:r>
              <a:rPr lang="sv-SE" dirty="0" err="1"/>
              <a:t>unit</a:t>
            </a:r>
            <a:r>
              <a:rPr lang="sv-SE" dirty="0"/>
              <a:t> 		35 sek</a:t>
            </a:r>
          </a:p>
          <a:p>
            <a:pPr>
              <a:buClr>
                <a:srgbClr val="00B050"/>
              </a:buClr>
            </a:pPr>
            <a:r>
              <a:rPr lang="sv-SE" dirty="0"/>
              <a:t>10 </a:t>
            </a:r>
            <a:r>
              <a:rPr lang="sv-SE" dirty="0" err="1"/>
              <a:t>units</a:t>
            </a:r>
            <a:r>
              <a:rPr lang="sv-SE" dirty="0"/>
              <a:t>		320 sek</a:t>
            </a:r>
          </a:p>
          <a:p>
            <a:pPr>
              <a:buClr>
                <a:srgbClr val="00B050"/>
              </a:buClr>
            </a:pPr>
            <a:r>
              <a:rPr lang="sv-SE" dirty="0"/>
              <a:t>30 </a:t>
            </a:r>
            <a:r>
              <a:rPr lang="sv-SE" dirty="0" err="1"/>
              <a:t>units</a:t>
            </a:r>
            <a:r>
              <a:rPr lang="sv-SE" dirty="0"/>
              <a:t> 		900 sek</a:t>
            </a:r>
          </a:p>
          <a:p>
            <a:pPr marL="0" indent="0">
              <a:buNone/>
            </a:pPr>
            <a:endParaRPr lang="sv-SE" dirty="0"/>
          </a:p>
          <a:p>
            <a:pPr marL="0" indent="0" rtl="0">
              <a:buNone/>
            </a:pPr>
            <a:endParaRPr lang="sv-SE" sz="2200" b="1" dirty="0"/>
          </a:p>
          <a:p>
            <a:pPr marL="0" indent="0" rtl="0">
              <a:buNone/>
            </a:pPr>
            <a:endParaRPr lang="sv-SE" sz="1800" dirty="0"/>
          </a:p>
          <a:p>
            <a:pPr marL="0" indent="0" rtl="0">
              <a:buNone/>
            </a:pPr>
            <a:endParaRPr lang="sv-SE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latshållare för innehåll 4">
            <a:extLst>
              <a:ext uri="{FF2B5EF4-FFF2-40B4-BE49-F238E27FC236}">
                <a16:creationId xmlns:a16="http://schemas.microsoft.com/office/drawing/2014/main" id="{72AEE075-CFF6-472E-265F-FC19B6CCF5F6}"/>
              </a:ext>
            </a:extLst>
          </p:cNvPr>
          <p:cNvSpPr txBox="1">
            <a:spLocks/>
          </p:cNvSpPr>
          <p:nvPr/>
        </p:nvSpPr>
        <p:spPr>
          <a:xfrm>
            <a:off x="7238023" y="3539281"/>
            <a:ext cx="3619554" cy="3465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9" name="Platshållare för innehåll 4">
            <a:extLst>
              <a:ext uri="{FF2B5EF4-FFF2-40B4-BE49-F238E27FC236}">
                <a16:creationId xmlns:a16="http://schemas.microsoft.com/office/drawing/2014/main" id="{951A97BB-3202-74CD-DA76-EFB15B02973B}"/>
              </a:ext>
            </a:extLst>
          </p:cNvPr>
          <p:cNvSpPr txBox="1">
            <a:spLocks/>
          </p:cNvSpPr>
          <p:nvPr/>
        </p:nvSpPr>
        <p:spPr>
          <a:xfrm>
            <a:off x="6096000" y="1624851"/>
            <a:ext cx="5012302" cy="4819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sv-SE" sz="2600" dirty="0" err="1"/>
              <a:t>Smoothie</a:t>
            </a:r>
            <a:r>
              <a:rPr lang="sv-SE" sz="2600" dirty="0"/>
              <a:t>                                     </a:t>
            </a:r>
            <a:r>
              <a:rPr lang="sv-SE" sz="1400" i="1" dirty="0" err="1"/>
              <a:t>Berries</a:t>
            </a:r>
            <a:r>
              <a:rPr lang="sv-SE" sz="1400" i="1" dirty="0"/>
              <a:t> and </a:t>
            </a:r>
            <a:r>
              <a:rPr lang="sv-SE" sz="1400" i="1" dirty="0" err="1"/>
              <a:t>oat</a:t>
            </a:r>
            <a:r>
              <a:rPr lang="sv-SE" sz="1400" i="1" dirty="0"/>
              <a:t> yoghurt	</a:t>
            </a:r>
            <a:r>
              <a:rPr lang="sv-SE" sz="2600" dirty="0"/>
              <a:t>				</a:t>
            </a:r>
          </a:p>
          <a:p>
            <a:pPr>
              <a:buClr>
                <a:srgbClr val="00B050"/>
              </a:buClr>
            </a:pPr>
            <a:r>
              <a:rPr lang="sv-SE" dirty="0"/>
              <a:t>1 </a:t>
            </a:r>
            <a:r>
              <a:rPr lang="sv-SE" dirty="0" err="1"/>
              <a:t>unit</a:t>
            </a:r>
            <a:r>
              <a:rPr lang="sv-SE" dirty="0"/>
              <a:t> 		55 sek					</a:t>
            </a:r>
          </a:p>
          <a:p>
            <a:pPr>
              <a:buClr>
                <a:srgbClr val="00B050"/>
              </a:buClr>
            </a:pPr>
            <a:r>
              <a:rPr lang="sv-SE" dirty="0"/>
              <a:t>10 </a:t>
            </a:r>
            <a:r>
              <a:rPr lang="sv-SE" dirty="0" err="1"/>
              <a:t>units</a:t>
            </a:r>
            <a:r>
              <a:rPr lang="sv-SE" dirty="0"/>
              <a:t>		500 sek</a:t>
            </a:r>
          </a:p>
          <a:p>
            <a:pPr>
              <a:buClr>
                <a:srgbClr val="00B050"/>
              </a:buClr>
            </a:pPr>
            <a:r>
              <a:rPr lang="sv-SE" dirty="0"/>
              <a:t>30 </a:t>
            </a:r>
            <a:r>
              <a:rPr lang="sv-SE" dirty="0" err="1"/>
              <a:t>units</a:t>
            </a:r>
            <a:r>
              <a:rPr lang="sv-SE" dirty="0"/>
              <a:t>		1350 sek </a:t>
            </a:r>
          </a:p>
          <a:p>
            <a:pPr marL="0" indent="0">
              <a:buClr>
                <a:srgbClr val="00B050"/>
              </a:buClr>
              <a:buFont typeface="Wingdings 3" charset="2"/>
              <a:buNone/>
            </a:pPr>
            <a:endParaRPr lang="sv-SE" sz="2200" b="1" dirty="0"/>
          </a:p>
          <a:p>
            <a:pPr marL="0" indent="0">
              <a:buClr>
                <a:srgbClr val="00B050"/>
              </a:buClr>
              <a:buFont typeface="Wingdings 3" charset="2"/>
              <a:buNone/>
            </a:pPr>
            <a:r>
              <a:rPr lang="sv-SE" sz="2600" dirty="0"/>
              <a:t>Protein shakes						</a:t>
            </a:r>
          </a:p>
          <a:p>
            <a:pPr>
              <a:buClr>
                <a:srgbClr val="00B050"/>
              </a:buClr>
            </a:pPr>
            <a:r>
              <a:rPr lang="sv-SE" dirty="0"/>
              <a:t>1 </a:t>
            </a:r>
            <a:r>
              <a:rPr lang="sv-SE" dirty="0" err="1"/>
              <a:t>unit</a:t>
            </a:r>
            <a:r>
              <a:rPr lang="sv-SE" dirty="0"/>
              <a:t> 		55 sek					</a:t>
            </a:r>
          </a:p>
          <a:p>
            <a:pPr>
              <a:buClr>
                <a:srgbClr val="00B050"/>
              </a:buClr>
            </a:pPr>
            <a:r>
              <a:rPr lang="sv-SE" dirty="0"/>
              <a:t>10 </a:t>
            </a:r>
            <a:r>
              <a:rPr lang="sv-SE" dirty="0" err="1"/>
              <a:t>units</a:t>
            </a:r>
            <a:r>
              <a:rPr lang="sv-SE" dirty="0"/>
              <a:t>		500 sek</a:t>
            </a:r>
          </a:p>
          <a:p>
            <a:pPr>
              <a:buClr>
                <a:srgbClr val="00B050"/>
              </a:buClr>
            </a:pPr>
            <a:r>
              <a:rPr lang="sv-SE" dirty="0"/>
              <a:t>30 </a:t>
            </a:r>
            <a:r>
              <a:rPr lang="sv-SE" dirty="0" err="1"/>
              <a:t>units</a:t>
            </a:r>
            <a:r>
              <a:rPr lang="sv-SE" dirty="0"/>
              <a:t>		1350 sek </a:t>
            </a:r>
          </a:p>
          <a:p>
            <a:pPr marL="0" indent="0">
              <a:buFont typeface="Wingdings 3" charset="2"/>
              <a:buNone/>
            </a:pPr>
            <a:endParaRPr lang="sv-SE" sz="1800" dirty="0"/>
          </a:p>
          <a:p>
            <a:pPr marL="0" indent="0">
              <a:buFont typeface="Wingdings 3" charset="2"/>
              <a:buNone/>
            </a:pPr>
            <a:endParaRPr lang="sv-SE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FC36A7DC-1A49-BCC0-5B89-B3115A737F87}"/>
              </a:ext>
            </a:extLst>
          </p:cNvPr>
          <p:cNvCxnSpPr>
            <a:cxnSpLocks/>
          </p:cNvCxnSpPr>
          <p:nvPr/>
        </p:nvCxnSpPr>
        <p:spPr>
          <a:xfrm>
            <a:off x="5032336" y="1853248"/>
            <a:ext cx="0" cy="4408656"/>
          </a:xfrm>
          <a:prstGeom prst="line">
            <a:avLst/>
          </a:prstGeom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5EF84413-C95B-D299-3833-F2D136E95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4637" y="121228"/>
            <a:ext cx="192024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19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öretagsstrategi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7078652_TF03417222.potx" id="{5AD09983-235C-48B6-B228-C31DB33CCD34}" vid="{AF509270-5845-44CC-98C6-7A03C256D8C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3736</TotalTime>
  <Words>557</Words>
  <Application>Microsoft Macintosh PowerPoint</Application>
  <PresentationFormat>Bredbild</PresentationFormat>
  <Paragraphs>150</Paragraphs>
  <Slides>7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Företagsstrategi</vt:lpstr>
      <vt:lpstr>Gym pricelist</vt:lpstr>
      <vt:lpstr>Membership deals</vt:lpstr>
      <vt:lpstr>Class training</vt:lpstr>
      <vt:lpstr>PT Duo (2 p)</vt:lpstr>
      <vt:lpstr>Bootcamps</vt:lpstr>
      <vt:lpstr>Company training</vt:lpstr>
      <vt:lpstr>Food &amp; Energy boosts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CLARION</dc:title>
  <dc:creator>Christoffer Frisell</dc:creator>
  <cp:lastModifiedBy>Karin Frisell</cp:lastModifiedBy>
  <cp:revision>11</cp:revision>
  <cp:lastPrinted>2012-08-15T21:38:02Z</cp:lastPrinted>
  <dcterms:created xsi:type="dcterms:W3CDTF">2021-10-13T13:16:36Z</dcterms:created>
  <dcterms:modified xsi:type="dcterms:W3CDTF">2023-10-13T14:43:44Z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